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3"/>
  </p:notesMasterIdLst>
  <p:sldIdLst>
    <p:sldId id="256" r:id="rId2"/>
    <p:sldId id="257" r:id="rId3"/>
    <p:sldId id="258" r:id="rId4"/>
    <p:sldId id="462" r:id="rId5"/>
    <p:sldId id="389" r:id="rId6"/>
    <p:sldId id="497" r:id="rId7"/>
    <p:sldId id="498" r:id="rId8"/>
    <p:sldId id="463" r:id="rId9"/>
    <p:sldId id="464" r:id="rId10"/>
    <p:sldId id="465" r:id="rId11"/>
    <p:sldId id="466" r:id="rId12"/>
    <p:sldId id="467" r:id="rId13"/>
    <p:sldId id="468" r:id="rId14"/>
    <p:sldId id="469" r:id="rId15"/>
    <p:sldId id="470" r:id="rId16"/>
    <p:sldId id="471" r:id="rId17"/>
    <p:sldId id="472" r:id="rId18"/>
    <p:sldId id="473" r:id="rId19"/>
    <p:sldId id="474" r:id="rId20"/>
    <p:sldId id="475" r:id="rId21"/>
    <p:sldId id="476" r:id="rId22"/>
    <p:sldId id="477" r:id="rId23"/>
    <p:sldId id="478" r:id="rId24"/>
    <p:sldId id="479" r:id="rId25"/>
    <p:sldId id="480" r:id="rId26"/>
    <p:sldId id="481" r:id="rId27"/>
    <p:sldId id="482" r:id="rId28"/>
    <p:sldId id="483" r:id="rId29"/>
    <p:sldId id="484" r:id="rId30"/>
    <p:sldId id="485" r:id="rId31"/>
    <p:sldId id="486" r:id="rId32"/>
    <p:sldId id="487" r:id="rId33"/>
    <p:sldId id="488" r:id="rId34"/>
    <p:sldId id="489" r:id="rId35"/>
    <p:sldId id="490" r:id="rId36"/>
    <p:sldId id="491" r:id="rId37"/>
    <p:sldId id="492" r:id="rId38"/>
    <p:sldId id="493" r:id="rId39"/>
    <p:sldId id="494" r:id="rId40"/>
    <p:sldId id="495" r:id="rId41"/>
    <p:sldId id="496"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402" r:id="rId55"/>
    <p:sldId id="403" r:id="rId56"/>
    <p:sldId id="404" r:id="rId57"/>
    <p:sldId id="405" r:id="rId58"/>
    <p:sldId id="406" r:id="rId59"/>
    <p:sldId id="407" r:id="rId60"/>
    <p:sldId id="408" r:id="rId61"/>
    <p:sldId id="409" r:id="rId62"/>
    <p:sldId id="410" r:id="rId63"/>
    <p:sldId id="411" r:id="rId64"/>
    <p:sldId id="412" r:id="rId65"/>
    <p:sldId id="413" r:id="rId66"/>
    <p:sldId id="414" r:id="rId67"/>
    <p:sldId id="415" r:id="rId68"/>
    <p:sldId id="416" r:id="rId69"/>
    <p:sldId id="417"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438" r:id="rId91"/>
    <p:sldId id="439" r:id="rId92"/>
    <p:sldId id="440" r:id="rId93"/>
    <p:sldId id="441" r:id="rId94"/>
    <p:sldId id="442" r:id="rId95"/>
    <p:sldId id="443" r:id="rId96"/>
    <p:sldId id="444" r:id="rId97"/>
    <p:sldId id="445" r:id="rId98"/>
    <p:sldId id="446" r:id="rId99"/>
    <p:sldId id="447" r:id="rId100"/>
    <p:sldId id="448" r:id="rId101"/>
    <p:sldId id="449" r:id="rId102"/>
    <p:sldId id="450" r:id="rId103"/>
    <p:sldId id="451" r:id="rId104"/>
    <p:sldId id="452" r:id="rId105"/>
    <p:sldId id="453" r:id="rId106"/>
    <p:sldId id="454" r:id="rId107"/>
    <p:sldId id="455" r:id="rId108"/>
    <p:sldId id="456" r:id="rId109"/>
    <p:sldId id="457" r:id="rId110"/>
    <p:sldId id="458" r:id="rId111"/>
    <p:sldId id="459" r:id="rId112"/>
    <p:sldId id="460" r:id="rId113"/>
    <p:sldId id="461" r:id="rId114"/>
    <p:sldId id="259" r:id="rId115"/>
    <p:sldId id="260" r:id="rId116"/>
    <p:sldId id="261" r:id="rId117"/>
    <p:sldId id="262" r:id="rId118"/>
    <p:sldId id="263" r:id="rId119"/>
    <p:sldId id="264" r:id="rId120"/>
    <p:sldId id="265" r:id="rId121"/>
    <p:sldId id="266" r:id="rId122"/>
    <p:sldId id="267" r:id="rId123"/>
    <p:sldId id="268" r:id="rId124"/>
    <p:sldId id="269" r:id="rId125"/>
    <p:sldId id="270" r:id="rId126"/>
    <p:sldId id="271" r:id="rId127"/>
    <p:sldId id="272" r:id="rId128"/>
    <p:sldId id="273" r:id="rId129"/>
    <p:sldId id="274" r:id="rId130"/>
    <p:sldId id="275" r:id="rId131"/>
    <p:sldId id="276" r:id="rId132"/>
    <p:sldId id="277" r:id="rId133"/>
    <p:sldId id="278" r:id="rId134"/>
    <p:sldId id="279" r:id="rId135"/>
    <p:sldId id="280" r:id="rId136"/>
    <p:sldId id="281" r:id="rId137"/>
    <p:sldId id="282" r:id="rId138"/>
    <p:sldId id="283" r:id="rId139"/>
    <p:sldId id="284" r:id="rId140"/>
    <p:sldId id="285" r:id="rId141"/>
    <p:sldId id="286" r:id="rId142"/>
    <p:sldId id="287" r:id="rId143"/>
    <p:sldId id="288" r:id="rId144"/>
    <p:sldId id="289" r:id="rId145"/>
    <p:sldId id="290" r:id="rId146"/>
    <p:sldId id="291" r:id="rId147"/>
    <p:sldId id="292" r:id="rId148"/>
    <p:sldId id="293" r:id="rId149"/>
    <p:sldId id="294" r:id="rId150"/>
    <p:sldId id="295" r:id="rId151"/>
    <p:sldId id="296" r:id="rId152"/>
    <p:sldId id="297" r:id="rId153"/>
    <p:sldId id="298" r:id="rId154"/>
    <p:sldId id="299" r:id="rId155"/>
    <p:sldId id="300" r:id="rId156"/>
    <p:sldId id="301" r:id="rId157"/>
    <p:sldId id="302" r:id="rId158"/>
    <p:sldId id="303" r:id="rId159"/>
    <p:sldId id="304" r:id="rId160"/>
    <p:sldId id="344" r:id="rId161"/>
    <p:sldId id="388" r:id="rId1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5"/>
    <p:restoredTop sz="78862"/>
  </p:normalViewPr>
  <p:slideViewPr>
    <p:cSldViewPr snapToGrid="0" snapToObjects="1">
      <p:cViewPr varScale="1">
        <p:scale>
          <a:sx n="50" d="100"/>
          <a:sy n="50" d="100"/>
        </p:scale>
        <p:origin x="1192" y="168"/>
      </p:cViewPr>
      <p:guideLst/>
    </p:cSldViewPr>
  </p:slideViewPr>
  <p:notesTextViewPr>
    <p:cViewPr>
      <p:scale>
        <a:sx n="114" d="100"/>
        <a:sy n="114"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notesMaster" Target="notesMasters/notesMaster1.xml"/><Relationship Id="rId164" Type="http://schemas.openxmlformats.org/officeDocument/2006/relationships/presProps" Target="presProps.xml"/><Relationship Id="rId165" Type="http://schemas.openxmlformats.org/officeDocument/2006/relationships/viewProps" Target="viewProps.xml"/><Relationship Id="rId166" Type="http://schemas.openxmlformats.org/officeDocument/2006/relationships/theme" Target="theme/theme1.xml"/><Relationship Id="rId16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213576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77791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63713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0" name="Shape 2390"/>
          <p:cNvSpPr>
            <a:spLocks noGrp="1" noRot="1" noChangeAspect="1"/>
          </p:cNvSpPr>
          <p:nvPr>
            <p:ph type="sldImg"/>
          </p:nvPr>
        </p:nvSpPr>
        <p:spPr>
          <a:xfrm>
            <a:off x="381000" y="685800"/>
            <a:ext cx="6096000" cy="3429000"/>
          </a:xfrm>
          <a:prstGeom prst="rect">
            <a:avLst/>
          </a:prstGeom>
        </p:spPr>
        <p:txBody>
          <a:bodyPr/>
          <a:lstStyle/>
          <a:p>
            <a:endParaRPr/>
          </a:p>
        </p:txBody>
      </p:sp>
      <p:sp>
        <p:nvSpPr>
          <p:cNvPr id="2391" name="Shape 239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43669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2" name="Shape 2572"/>
          <p:cNvSpPr>
            <a:spLocks noGrp="1" noRot="1" noChangeAspect="1"/>
          </p:cNvSpPr>
          <p:nvPr>
            <p:ph type="sldImg"/>
          </p:nvPr>
        </p:nvSpPr>
        <p:spPr>
          <a:xfrm>
            <a:off x="381000" y="685800"/>
            <a:ext cx="6096000" cy="3429000"/>
          </a:xfrm>
          <a:prstGeom prst="rect">
            <a:avLst/>
          </a:prstGeom>
        </p:spPr>
        <p:txBody>
          <a:bodyPr/>
          <a:lstStyle/>
          <a:p>
            <a:endParaRPr/>
          </a:p>
        </p:txBody>
      </p:sp>
      <p:sp>
        <p:nvSpPr>
          <p:cNvPr id="2573" name="Shape 257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73767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4" name="Shape 2604"/>
          <p:cNvSpPr>
            <a:spLocks noGrp="1" noRot="1" noChangeAspect="1"/>
          </p:cNvSpPr>
          <p:nvPr>
            <p:ph type="sldImg"/>
          </p:nvPr>
        </p:nvSpPr>
        <p:spPr>
          <a:xfrm>
            <a:off x="381000" y="685800"/>
            <a:ext cx="6096000" cy="3429000"/>
          </a:xfrm>
          <a:prstGeom prst="rect">
            <a:avLst/>
          </a:prstGeom>
        </p:spPr>
        <p:txBody>
          <a:bodyPr/>
          <a:lstStyle/>
          <a:p>
            <a:endParaRPr/>
          </a:p>
        </p:txBody>
      </p:sp>
      <p:sp>
        <p:nvSpPr>
          <p:cNvPr id="2605" name="Shape 260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65759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3" name="Shape 2623"/>
          <p:cNvSpPr>
            <a:spLocks noGrp="1" noRot="1" noChangeAspect="1"/>
          </p:cNvSpPr>
          <p:nvPr>
            <p:ph type="sldImg"/>
          </p:nvPr>
        </p:nvSpPr>
        <p:spPr>
          <a:xfrm>
            <a:off x="381000" y="685800"/>
            <a:ext cx="6096000" cy="3429000"/>
          </a:xfrm>
          <a:prstGeom prst="rect">
            <a:avLst/>
          </a:prstGeom>
        </p:spPr>
        <p:txBody>
          <a:bodyPr/>
          <a:lstStyle/>
          <a:p>
            <a:endParaRPr/>
          </a:p>
        </p:txBody>
      </p:sp>
      <p:sp>
        <p:nvSpPr>
          <p:cNvPr id="2624" name="Shape 26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9927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0" name="Shape 2640"/>
          <p:cNvSpPr>
            <a:spLocks noGrp="1" noRot="1" noChangeAspect="1"/>
          </p:cNvSpPr>
          <p:nvPr>
            <p:ph type="sldImg"/>
          </p:nvPr>
        </p:nvSpPr>
        <p:spPr>
          <a:xfrm>
            <a:off x="381000" y="685800"/>
            <a:ext cx="6096000" cy="3429000"/>
          </a:xfrm>
          <a:prstGeom prst="rect">
            <a:avLst/>
          </a:prstGeom>
        </p:spPr>
        <p:txBody>
          <a:bodyPr/>
          <a:lstStyle/>
          <a:p>
            <a:endParaRPr/>
          </a:p>
        </p:txBody>
      </p:sp>
      <p:sp>
        <p:nvSpPr>
          <p:cNvPr id="2641" name="Shape 264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87465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 name="Shape 2652"/>
          <p:cNvSpPr>
            <a:spLocks noGrp="1" noRot="1" noChangeAspect="1"/>
          </p:cNvSpPr>
          <p:nvPr>
            <p:ph type="sldImg"/>
          </p:nvPr>
        </p:nvSpPr>
        <p:spPr>
          <a:xfrm>
            <a:off x="381000" y="685800"/>
            <a:ext cx="6096000" cy="3429000"/>
          </a:xfrm>
          <a:prstGeom prst="rect">
            <a:avLst/>
          </a:prstGeom>
        </p:spPr>
        <p:txBody>
          <a:bodyPr/>
          <a:lstStyle/>
          <a:p>
            <a:endParaRPr/>
          </a:p>
        </p:txBody>
      </p:sp>
      <p:sp>
        <p:nvSpPr>
          <p:cNvPr id="2653" name="Shape 2653"/>
          <p:cNvSpPr>
            <a:spLocks noGrp="1"/>
          </p:cNvSpPr>
          <p:nvPr>
            <p:ph type="body" sz="quarter" idx="1"/>
          </p:nvPr>
        </p:nvSpPr>
        <p:spPr>
          <a:prstGeom prst="rect">
            <a:avLst/>
          </a:prstGeom>
        </p:spPr>
        <p:txBody>
          <a:bodyPr/>
          <a:lstStyle/>
          <a:p>
            <a:r>
              <a:t>CMOS时钟</a:t>
            </a:r>
          </a:p>
        </p:txBody>
      </p:sp>
    </p:spTree>
    <p:extLst>
      <p:ext uri="{BB962C8B-B14F-4D97-AF65-F5344CB8AC3E}">
        <p14:creationId xmlns:p14="http://schemas.microsoft.com/office/powerpoint/2010/main" val="1866448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9" name="Shape 26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60" name="Shape 2660"/>
          <p:cNvSpPr>
            <a:spLocks noGrp="1"/>
          </p:cNvSpPr>
          <p:nvPr>
            <p:ph type="body" sz="quarter" idx="1"/>
          </p:nvPr>
        </p:nvSpPr>
        <p:spPr>
          <a:prstGeom prst="rect">
            <a:avLst/>
          </a:prstGeom>
        </p:spPr>
        <p:txBody>
          <a:bodyPr/>
          <a:lstStyle/>
          <a:p>
            <a:r>
              <a:t>CMOS时钟</a:t>
            </a:r>
          </a:p>
        </p:txBody>
      </p:sp>
    </p:spTree>
    <p:extLst>
      <p:ext uri="{BB962C8B-B14F-4D97-AF65-F5344CB8AC3E}">
        <p14:creationId xmlns:p14="http://schemas.microsoft.com/office/powerpoint/2010/main" val="28498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9" name="Shape 2689"/>
          <p:cNvSpPr>
            <a:spLocks noGrp="1" noRot="1" noChangeAspect="1"/>
          </p:cNvSpPr>
          <p:nvPr>
            <p:ph type="sldImg"/>
          </p:nvPr>
        </p:nvSpPr>
        <p:spPr>
          <a:xfrm>
            <a:off x="381000" y="685800"/>
            <a:ext cx="6096000" cy="3429000"/>
          </a:xfrm>
          <a:prstGeom prst="rect">
            <a:avLst/>
          </a:prstGeom>
        </p:spPr>
        <p:txBody>
          <a:bodyPr/>
          <a:lstStyle/>
          <a:p>
            <a:endParaRPr/>
          </a:p>
        </p:txBody>
      </p:sp>
      <p:sp>
        <p:nvSpPr>
          <p:cNvPr id="2690" name="Shape 269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29659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4" name="Shape 2704"/>
          <p:cNvSpPr>
            <a:spLocks noGrp="1" noRot="1" noChangeAspect="1"/>
          </p:cNvSpPr>
          <p:nvPr>
            <p:ph type="sldImg"/>
          </p:nvPr>
        </p:nvSpPr>
        <p:spPr>
          <a:xfrm>
            <a:off x="381000" y="685800"/>
            <a:ext cx="6096000" cy="3429000"/>
          </a:xfrm>
          <a:prstGeom prst="rect">
            <a:avLst/>
          </a:prstGeom>
        </p:spPr>
        <p:txBody>
          <a:bodyPr/>
          <a:lstStyle/>
          <a:p>
            <a:endParaRPr/>
          </a:p>
        </p:txBody>
      </p:sp>
      <p:sp>
        <p:nvSpPr>
          <p:cNvPr id="2705" name="Shape 270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39815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4" name="Shape 1684"/>
          <p:cNvSpPr>
            <a:spLocks noGrp="1" noRot="1" noChangeAspect="1"/>
          </p:cNvSpPr>
          <p:nvPr>
            <p:ph type="sldImg"/>
          </p:nvPr>
        </p:nvSpPr>
        <p:spPr>
          <a:xfrm>
            <a:off x="381000" y="685800"/>
            <a:ext cx="6096000" cy="3429000"/>
          </a:xfrm>
          <a:prstGeom prst="rect">
            <a:avLst/>
          </a:prstGeom>
        </p:spPr>
        <p:txBody>
          <a:bodyPr/>
          <a:lstStyle/>
          <a:p>
            <a:endParaRPr/>
          </a:p>
        </p:txBody>
      </p:sp>
      <p:sp>
        <p:nvSpPr>
          <p:cNvPr id="1685" name="Shape 168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48462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1" name="Shape 2711"/>
          <p:cNvSpPr>
            <a:spLocks noGrp="1" noRot="1" noChangeAspect="1"/>
          </p:cNvSpPr>
          <p:nvPr>
            <p:ph type="sldImg"/>
          </p:nvPr>
        </p:nvSpPr>
        <p:spPr>
          <a:xfrm>
            <a:off x="381000" y="685800"/>
            <a:ext cx="6096000" cy="3429000"/>
          </a:xfrm>
          <a:prstGeom prst="rect">
            <a:avLst/>
          </a:prstGeom>
        </p:spPr>
        <p:txBody>
          <a:bodyPr/>
          <a:lstStyle/>
          <a:p>
            <a:endParaRPr/>
          </a:p>
        </p:txBody>
      </p:sp>
      <p:sp>
        <p:nvSpPr>
          <p:cNvPr id="2712" name="Shape 2712"/>
          <p:cNvSpPr>
            <a:spLocks noGrp="1"/>
          </p:cNvSpPr>
          <p:nvPr>
            <p:ph type="body" sz="quarter" idx="1"/>
          </p:nvPr>
        </p:nvSpPr>
        <p:spPr>
          <a:prstGeom prst="rect">
            <a:avLst/>
          </a:prstGeom>
        </p:spPr>
        <p:txBody>
          <a:bodyPr/>
          <a:lstStyle/>
          <a:p>
            <a:r>
              <a:t>CMOS时钟</a:t>
            </a:r>
          </a:p>
        </p:txBody>
      </p:sp>
    </p:spTree>
    <p:extLst>
      <p:ext uri="{BB962C8B-B14F-4D97-AF65-F5344CB8AC3E}">
        <p14:creationId xmlns:p14="http://schemas.microsoft.com/office/powerpoint/2010/main" val="37214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8" name="Shape 2718"/>
          <p:cNvSpPr>
            <a:spLocks noGrp="1" noRot="1" noChangeAspect="1"/>
          </p:cNvSpPr>
          <p:nvPr>
            <p:ph type="sldImg"/>
          </p:nvPr>
        </p:nvSpPr>
        <p:spPr>
          <a:xfrm>
            <a:off x="381000" y="685800"/>
            <a:ext cx="6096000" cy="3429000"/>
          </a:xfrm>
          <a:prstGeom prst="rect">
            <a:avLst/>
          </a:prstGeom>
        </p:spPr>
        <p:txBody>
          <a:bodyPr/>
          <a:lstStyle/>
          <a:p>
            <a:endParaRPr/>
          </a:p>
        </p:txBody>
      </p:sp>
      <p:sp>
        <p:nvSpPr>
          <p:cNvPr id="2719" name="Shape 2719"/>
          <p:cNvSpPr>
            <a:spLocks noGrp="1"/>
          </p:cNvSpPr>
          <p:nvPr>
            <p:ph type="body" sz="quarter" idx="1"/>
          </p:nvPr>
        </p:nvSpPr>
        <p:spPr>
          <a:prstGeom prst="rect">
            <a:avLst/>
          </a:prstGeom>
        </p:spPr>
        <p:txBody>
          <a:bodyPr/>
          <a:lstStyle/>
          <a:p>
            <a:r>
              <a:t>CMOS时钟</a:t>
            </a:r>
          </a:p>
        </p:txBody>
      </p:sp>
    </p:spTree>
    <p:extLst>
      <p:ext uri="{BB962C8B-B14F-4D97-AF65-F5344CB8AC3E}">
        <p14:creationId xmlns:p14="http://schemas.microsoft.com/office/powerpoint/2010/main" val="1037385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5" name="Shape 2725"/>
          <p:cNvSpPr>
            <a:spLocks noGrp="1" noRot="1" noChangeAspect="1"/>
          </p:cNvSpPr>
          <p:nvPr>
            <p:ph type="sldImg"/>
          </p:nvPr>
        </p:nvSpPr>
        <p:spPr>
          <a:xfrm>
            <a:off x="381000" y="685800"/>
            <a:ext cx="6096000" cy="3429000"/>
          </a:xfrm>
          <a:prstGeom prst="rect">
            <a:avLst/>
          </a:prstGeom>
        </p:spPr>
        <p:txBody>
          <a:bodyPr/>
          <a:lstStyle/>
          <a:p>
            <a:endParaRPr/>
          </a:p>
        </p:txBody>
      </p:sp>
      <p:sp>
        <p:nvSpPr>
          <p:cNvPr id="2726" name="Shape 2726"/>
          <p:cNvSpPr>
            <a:spLocks noGrp="1"/>
          </p:cNvSpPr>
          <p:nvPr>
            <p:ph type="body" sz="quarter" idx="1"/>
          </p:nvPr>
        </p:nvSpPr>
        <p:spPr>
          <a:prstGeom prst="rect">
            <a:avLst/>
          </a:prstGeom>
        </p:spPr>
        <p:txBody>
          <a:bodyPr/>
          <a:lstStyle/>
          <a:p>
            <a:r>
              <a:t>CMOS时钟</a:t>
            </a:r>
          </a:p>
        </p:txBody>
      </p:sp>
    </p:spTree>
    <p:extLst>
      <p:ext uri="{BB962C8B-B14F-4D97-AF65-F5344CB8AC3E}">
        <p14:creationId xmlns:p14="http://schemas.microsoft.com/office/powerpoint/2010/main" val="1384731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 name="Shape 2732"/>
          <p:cNvSpPr>
            <a:spLocks noGrp="1" noRot="1" noChangeAspect="1"/>
          </p:cNvSpPr>
          <p:nvPr>
            <p:ph type="sldImg"/>
          </p:nvPr>
        </p:nvSpPr>
        <p:spPr>
          <a:xfrm>
            <a:off x="381000" y="685800"/>
            <a:ext cx="6096000" cy="3429000"/>
          </a:xfrm>
          <a:prstGeom prst="rect">
            <a:avLst/>
          </a:prstGeom>
        </p:spPr>
        <p:txBody>
          <a:bodyPr/>
          <a:lstStyle/>
          <a:p>
            <a:endParaRPr/>
          </a:p>
        </p:txBody>
      </p:sp>
      <p:sp>
        <p:nvSpPr>
          <p:cNvPr id="2733" name="Shape 2733"/>
          <p:cNvSpPr>
            <a:spLocks noGrp="1"/>
          </p:cNvSpPr>
          <p:nvPr>
            <p:ph type="body" sz="quarter" idx="1"/>
          </p:nvPr>
        </p:nvSpPr>
        <p:spPr>
          <a:prstGeom prst="rect">
            <a:avLst/>
          </a:prstGeom>
        </p:spPr>
        <p:txBody>
          <a:bodyPr/>
          <a:lstStyle/>
          <a:p>
            <a:r>
              <a:t>CMOS时钟</a:t>
            </a:r>
          </a:p>
        </p:txBody>
      </p:sp>
    </p:spTree>
    <p:extLst>
      <p:ext uri="{BB962C8B-B14F-4D97-AF65-F5344CB8AC3E}">
        <p14:creationId xmlns:p14="http://schemas.microsoft.com/office/powerpoint/2010/main" val="263032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 name="Shape 2744"/>
          <p:cNvSpPr>
            <a:spLocks noGrp="1" noRot="1" noChangeAspect="1"/>
          </p:cNvSpPr>
          <p:nvPr>
            <p:ph type="sldImg"/>
          </p:nvPr>
        </p:nvSpPr>
        <p:spPr>
          <a:xfrm>
            <a:off x="381000" y="685800"/>
            <a:ext cx="6096000" cy="3429000"/>
          </a:xfrm>
          <a:prstGeom prst="rect">
            <a:avLst/>
          </a:prstGeom>
        </p:spPr>
        <p:txBody>
          <a:bodyPr/>
          <a:lstStyle/>
          <a:p>
            <a:endParaRPr/>
          </a:p>
        </p:txBody>
      </p:sp>
      <p:sp>
        <p:nvSpPr>
          <p:cNvPr id="2745" name="Shape 274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85110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43498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381000" y="685800"/>
            <a:ext cx="6096000" cy="3429000"/>
          </a:xfrm>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59307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40187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05709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xfrm>
            <a:off x="381000" y="685800"/>
            <a:ext cx="6096000" cy="3429000"/>
          </a:xfrm>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3148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Shape 1913"/>
          <p:cNvSpPr>
            <a:spLocks noGrp="1" noRot="1" noChangeAspect="1"/>
          </p:cNvSpPr>
          <p:nvPr>
            <p:ph type="sldImg"/>
          </p:nvPr>
        </p:nvSpPr>
        <p:spPr>
          <a:xfrm>
            <a:off x="381000" y="685800"/>
            <a:ext cx="6096000" cy="3429000"/>
          </a:xfrm>
          <a:prstGeom prst="rect">
            <a:avLst/>
          </a:prstGeom>
        </p:spPr>
        <p:txBody>
          <a:bodyPr/>
          <a:lstStyle/>
          <a:p>
            <a:endParaRPr/>
          </a:p>
        </p:txBody>
      </p:sp>
      <p:sp>
        <p:nvSpPr>
          <p:cNvPr id="1914" name="Shape 1914"/>
          <p:cNvSpPr>
            <a:spLocks noGrp="1"/>
          </p:cNvSpPr>
          <p:nvPr>
            <p:ph type="body" sz="quarter" idx="1"/>
          </p:nvPr>
        </p:nvSpPr>
        <p:spPr>
          <a:prstGeom prst="rect">
            <a:avLst/>
          </a:prstGeom>
        </p:spPr>
        <p:txBody>
          <a:bodyPr/>
          <a:lstStyle/>
          <a:p>
            <a:r>
              <a:rPr smtClean="0"/>
              <a:t>优先权值=1，优先权值=2，</a:t>
            </a:r>
            <a:endParaRPr/>
          </a:p>
        </p:txBody>
      </p:sp>
    </p:spTree>
    <p:extLst>
      <p:ext uri="{BB962C8B-B14F-4D97-AF65-F5344CB8AC3E}">
        <p14:creationId xmlns:p14="http://schemas.microsoft.com/office/powerpoint/2010/main" val="535895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1164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36746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381000" y="685800"/>
            <a:ext cx="6096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00745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05329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xfrm>
            <a:off x="381000" y="685800"/>
            <a:ext cx="6096000" cy="3429000"/>
          </a:xfrm>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24063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2" name="Shape 2012"/>
          <p:cNvSpPr>
            <a:spLocks noGrp="1" noRot="1" noChangeAspect="1"/>
          </p:cNvSpPr>
          <p:nvPr>
            <p:ph type="sldImg"/>
          </p:nvPr>
        </p:nvSpPr>
        <p:spPr>
          <a:xfrm>
            <a:off x="381000" y="685800"/>
            <a:ext cx="6096000" cy="3429000"/>
          </a:xfrm>
          <a:prstGeom prst="rect">
            <a:avLst/>
          </a:prstGeom>
        </p:spPr>
        <p:txBody>
          <a:bodyPr/>
          <a:lstStyle/>
          <a:p>
            <a:endParaRPr/>
          </a:p>
        </p:txBody>
      </p:sp>
      <p:sp>
        <p:nvSpPr>
          <p:cNvPr id="2013" name="Shape 2013"/>
          <p:cNvSpPr>
            <a:spLocks noGrp="1"/>
          </p:cNvSpPr>
          <p:nvPr>
            <p:ph type="body" sz="quarter" idx="1"/>
          </p:nvPr>
        </p:nvSpPr>
        <p:spPr>
          <a:prstGeom prst="rect">
            <a:avLst/>
          </a:prstGeom>
        </p:spPr>
        <p:txBody>
          <a:bodyPr/>
          <a:lstStyle/>
          <a:p>
            <a:r>
              <a:rPr smtClean="0"/>
              <a:t>1.交互式系统中，当一个新用户登陆系统时，会创建进程</a:t>
            </a:r>
          </a:p>
          <a:p>
            <a:r>
              <a:rPr smtClean="0"/>
              <a:t>2.把位于外存储器中的作业调入内存准备运行时，操作系统会为作业的运行创建进程</a:t>
            </a:r>
          </a:p>
          <a:p>
            <a:r>
              <a:rPr smtClean="0"/>
              <a:t>3.操作系统可以创建进程，代表用户程序执行某种功能，使用户无需等待，例如：用户请求打印一个文件，操作系统可以创建一个管理打印的进程，进而可以使请求进程继续执行，与完成打印任务的时间无关？？？？？？？？？</a:t>
            </a:r>
          </a:p>
          <a:p>
            <a:r>
              <a:rPr smtClean="0"/>
              <a:t>4.当用户发出执行某程序的命令，会引起进程的创建</a:t>
            </a:r>
            <a:endParaRPr dirty="0"/>
          </a:p>
        </p:txBody>
      </p:sp>
    </p:spTree>
    <p:extLst>
      <p:ext uri="{BB962C8B-B14F-4D97-AF65-F5344CB8AC3E}">
        <p14:creationId xmlns:p14="http://schemas.microsoft.com/office/powerpoint/2010/main" val="175102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6" name="Shape 21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17" name="Shape 21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79641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4" name="Shape 2234"/>
          <p:cNvSpPr>
            <a:spLocks noGrp="1" noRot="1" noChangeAspect="1"/>
          </p:cNvSpPr>
          <p:nvPr>
            <p:ph type="sldImg"/>
          </p:nvPr>
        </p:nvSpPr>
        <p:spPr>
          <a:xfrm>
            <a:off x="381000" y="685800"/>
            <a:ext cx="6096000" cy="3429000"/>
          </a:xfrm>
          <a:prstGeom prst="rect">
            <a:avLst/>
          </a:prstGeom>
        </p:spPr>
        <p:txBody>
          <a:bodyPr/>
          <a:lstStyle/>
          <a:p>
            <a:endParaRPr/>
          </a:p>
        </p:txBody>
      </p:sp>
      <p:sp>
        <p:nvSpPr>
          <p:cNvPr id="2235" name="Shape 2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4759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 name="Shape 2334"/>
          <p:cNvSpPr>
            <a:spLocks noGrp="1" noRot="1" noChangeAspect="1"/>
          </p:cNvSpPr>
          <p:nvPr>
            <p:ph type="sldImg"/>
          </p:nvPr>
        </p:nvSpPr>
        <p:spPr>
          <a:xfrm>
            <a:off x="381000" y="685800"/>
            <a:ext cx="6096000" cy="3429000"/>
          </a:xfrm>
          <a:prstGeom prst="rect">
            <a:avLst/>
          </a:prstGeom>
        </p:spPr>
        <p:txBody>
          <a:bodyPr/>
          <a:lstStyle/>
          <a:p>
            <a:endParaRPr/>
          </a:p>
        </p:txBody>
      </p:sp>
      <p:sp>
        <p:nvSpPr>
          <p:cNvPr id="2335" name="Shape 23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82175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9" name="Shape 2349"/>
          <p:cNvSpPr>
            <a:spLocks noGrp="1" noRot="1" noChangeAspect="1"/>
          </p:cNvSpPr>
          <p:nvPr>
            <p:ph type="sldImg"/>
          </p:nvPr>
        </p:nvSpPr>
        <p:spPr>
          <a:xfrm>
            <a:off x="381000" y="685800"/>
            <a:ext cx="6096000" cy="3429000"/>
          </a:xfrm>
          <a:prstGeom prst="rect">
            <a:avLst/>
          </a:prstGeom>
        </p:spPr>
        <p:txBody>
          <a:bodyPr/>
          <a:lstStyle/>
          <a:p>
            <a:endParaRPr/>
          </a:p>
        </p:txBody>
      </p:sp>
      <p:sp>
        <p:nvSpPr>
          <p:cNvPr id="2350" name="Shape 235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70911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 name="Shape 2364"/>
          <p:cNvSpPr>
            <a:spLocks noGrp="1" noRot="1" noChangeAspect="1"/>
          </p:cNvSpPr>
          <p:nvPr>
            <p:ph type="sldImg"/>
          </p:nvPr>
        </p:nvSpPr>
        <p:spPr>
          <a:xfrm>
            <a:off x="381000" y="685800"/>
            <a:ext cx="6096000" cy="3429000"/>
          </a:xfrm>
          <a:prstGeom prst="rect">
            <a:avLst/>
          </a:prstGeom>
        </p:spPr>
        <p:txBody>
          <a:bodyPr/>
          <a:lstStyle/>
          <a:p>
            <a:endParaRPr/>
          </a:p>
        </p:txBody>
      </p:sp>
      <p:sp>
        <p:nvSpPr>
          <p:cNvPr id="2365" name="Shape 236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21923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FFFFFF"/>
        </a:solidFill>
        <a:effectLst/>
      </p:bgPr>
    </p:bg>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1" name="Chapter 数字 章节名"/>
          <p:cNvSpPr>
            <a:spLocks noGrp="1"/>
          </p:cNvSpPr>
          <p:nvPr>
            <p:ph type="body" sz="quarter" idx="13"/>
          </p:nvPr>
        </p:nvSpPr>
        <p:spPr>
          <a:xfrm>
            <a:off x="10348019" y="12765819"/>
            <a:ext cx="3687962" cy="673101"/>
          </a:xfrm>
          <a:prstGeom prst="rect">
            <a:avLst/>
          </a:prstGeom>
          <a:solidFill>
            <a:srgbClr val="FFFFFF"/>
          </a:solidFill>
        </p:spPr>
        <p:txBody>
          <a:bodyPr wrap="none">
            <a:spAutoFit/>
          </a:bodyPr>
          <a:lstStyle>
            <a:lvl1pPr marL="0" indent="0" algn="ctr">
              <a:spcBef>
                <a:spcPts val="0"/>
              </a:spcBef>
              <a:buSzTx/>
              <a:buNone/>
              <a:defRPr sz="3200">
                <a:solidFill>
                  <a:srgbClr val="797979"/>
                </a:solidFill>
                <a:latin typeface="SF Pro Display Regular"/>
                <a:ea typeface="SF Pro Display Regular"/>
                <a:cs typeface="SF Pro Display Regular"/>
                <a:sym typeface="SF Pro Display Regular"/>
              </a:defRPr>
            </a:lvl1pPr>
          </a:lstStyle>
          <a:p>
            <a:r>
              <a:t>Chapter 数字 章节名</a:t>
            </a:r>
          </a:p>
        </p:txBody>
      </p:sp>
      <p:sp>
        <p:nvSpPr>
          <p:cNvPr id="22" name="正文"/>
          <p:cNvSpPr>
            <a:spLocks noGrp="1"/>
          </p:cNvSpPr>
          <p:nvPr>
            <p:ph type="body" sz="quarter" idx="14"/>
          </p:nvPr>
        </p:nvSpPr>
        <p:spPr>
          <a:xfrm>
            <a:off x="11499849" y="6369050"/>
            <a:ext cx="1384301" cy="977901"/>
          </a:xfrm>
          <a:prstGeom prst="rect">
            <a:avLst/>
          </a:prstGeom>
        </p:spPr>
        <p:txBody>
          <a:bodyPr wrap="none">
            <a:spAutoFit/>
          </a:bodyPr>
          <a:lstStyle>
            <a:lvl1pPr marL="0" indent="0" algn="ctr">
              <a:spcBef>
                <a:spcPts val="0"/>
              </a:spcBef>
              <a:buSzTx/>
              <a:buNone/>
              <a:defRPr sz="5000">
                <a:latin typeface="Lantinghei SC Extralight"/>
                <a:ea typeface="Lantinghei SC Extralight"/>
                <a:cs typeface="Lantinghei SC Extralight"/>
                <a:sym typeface="Lantinghei SC Extralight"/>
              </a:defRPr>
            </a:lvl1pPr>
          </a:lstStyle>
          <a:p>
            <a:r>
              <a:t>正文</a:t>
            </a:r>
          </a:p>
        </p:txBody>
      </p:sp>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p:bg>
      <p:bgPr>
        <a:solidFill>
          <a:srgbClr val="FFFFFF"/>
        </a:solidFill>
        <a:effectLst/>
      </p:bgPr>
    </p:bg>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6"/>
            </a:gs>
            <a:gs pos="64540">
              <a:srgbClr val="F0F0F0"/>
            </a:gs>
            <a:gs pos="88179">
              <a:srgbClr val="FAFAFA"/>
            </a:gs>
            <a:gs pos="100000">
              <a:srgbClr val="FFFFFF"/>
            </a:gs>
          </a:gsLst>
          <a:lin ang="5400000" scaled="0"/>
        </a:gra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1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1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3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3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3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3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3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3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6.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0.png"/></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6.56.08.png" descr="屏幕快照 2018-04-02 下午6.56.08.png"/>
          <p:cNvPicPr>
            <a:picLocks noChangeAspect="1"/>
          </p:cNvPicPr>
          <p:nvPr/>
        </p:nvPicPr>
        <p:blipFill>
          <a:blip r:embed="rId3">
            <a:alphaModFix amt="25178"/>
            <a:extLst/>
          </a:blip>
          <a:srcRect t="2705" b="1395"/>
          <a:stretch>
            <a:fillRect/>
          </a:stretch>
        </p:blipFill>
        <p:spPr>
          <a:xfrm>
            <a:off x="329282" y="3071342"/>
            <a:ext cx="23691984" cy="7362757"/>
          </a:xfrm>
          <a:prstGeom prst="rect">
            <a:avLst/>
          </a:prstGeom>
          <a:ln w="12700">
            <a:miter lim="400000"/>
          </a:ln>
        </p:spPr>
      </p:pic>
      <p:sp>
        <p:nvSpPr>
          <p:cNvPr id="47"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48"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8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8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84" name="就绪态"/>
          <p:cNvSpPr/>
          <p:nvPr/>
        </p:nvSpPr>
        <p:spPr>
          <a:xfrm>
            <a:off x="7676008" y="8684023"/>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就绪态</a:t>
            </a:r>
          </a:p>
        </p:txBody>
      </p:sp>
      <p:sp>
        <p:nvSpPr>
          <p:cNvPr id="1485" name="选…"/>
          <p:cNvSpPr/>
          <p:nvPr/>
        </p:nvSpPr>
        <p:spPr>
          <a:xfrm>
            <a:off x="7357546"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选</a:t>
            </a:r>
          </a:p>
          <a:p>
            <a:pPr lvl="1" algn="l">
              <a:defRPr sz="4800">
                <a:latin typeface="Lantinghei SC Extralight"/>
                <a:ea typeface="Lantinghei SC Extralight"/>
                <a:cs typeface="Lantinghei SC Extralight"/>
                <a:sym typeface="Lantinghei SC Extralight"/>
              </a:defRPr>
            </a:pPr>
            <a:r>
              <a:t>中</a:t>
            </a:r>
          </a:p>
        </p:txBody>
      </p:sp>
      <p:sp>
        <p:nvSpPr>
          <p:cNvPr id="1486" name="线条"/>
          <p:cNvSpPr/>
          <p:nvPr/>
        </p:nvSpPr>
        <p:spPr>
          <a:xfrm>
            <a:off x="8648911" y="5192377"/>
            <a:ext cx="1" cy="3331246"/>
          </a:xfrm>
          <a:prstGeom prst="line">
            <a:avLst/>
          </a:prstGeom>
          <a:ln w="101600">
            <a:solidFill>
              <a:srgbClr val="000000"/>
            </a:solidFill>
            <a:miter lim="400000"/>
            <a:headEnd type="triangle"/>
          </a:ln>
        </p:spPr>
        <p:txBody>
          <a:bodyPr lIns="50800" tIns="50800" rIns="50800" bIns="50800" anchor="ctr"/>
          <a:lstStyle/>
          <a:p>
            <a:pPr>
              <a:defRPr sz="3200"/>
            </a:pPr>
            <a:endParaRPr/>
          </a:p>
        </p:txBody>
      </p:sp>
      <p:sp>
        <p:nvSpPr>
          <p:cNvPr id="1487"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488" name="线条"/>
          <p:cNvSpPr/>
          <p:nvPr/>
        </p:nvSpPr>
        <p:spPr>
          <a:xfrm>
            <a:off x="10503243" y="4466176"/>
            <a:ext cx="3893568" cy="226844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489" name="执行态"/>
          <p:cNvSpPr/>
          <p:nvPr/>
        </p:nvSpPr>
        <p:spPr>
          <a:xfrm>
            <a:off x="7676008" y="3761976"/>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执行态</a:t>
            </a:r>
          </a:p>
        </p:txBody>
      </p:sp>
      <p:sp>
        <p:nvSpPr>
          <p:cNvPr id="1490" name="阻塞态"/>
          <p:cNvSpPr/>
          <p:nvPr/>
        </p:nvSpPr>
        <p:spPr>
          <a:xfrm>
            <a:off x="14368225" y="6117754"/>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阻塞态</a:t>
            </a:r>
          </a:p>
        </p:txBody>
      </p:sp>
      <p:pic>
        <p:nvPicPr>
          <p:cNvPr id="1491" name="线条" descr="线条"/>
          <p:cNvPicPr>
            <a:picLocks/>
          </p:cNvPicPr>
          <p:nvPr/>
        </p:nvPicPr>
        <p:blipFill>
          <a:blip r:embed="rId3">
            <a:extLst/>
          </a:blip>
          <a:stretch>
            <a:fillRect/>
          </a:stretch>
        </p:blipFill>
        <p:spPr>
          <a:xfrm rot="18900000">
            <a:off x="14961176" y="3303725"/>
            <a:ext cx="964356" cy="352235"/>
          </a:xfrm>
          <a:prstGeom prst="rect">
            <a:avLst/>
          </a:prstGeom>
        </p:spPr>
      </p:pic>
      <p:sp>
        <p:nvSpPr>
          <p:cNvPr id="1493" name="启动外围设备…"/>
          <p:cNvSpPr/>
          <p:nvPr/>
        </p:nvSpPr>
        <p:spPr>
          <a:xfrm>
            <a:off x="15953241" y="1487191"/>
            <a:ext cx="3225603" cy="201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启动外围设备</a:t>
            </a:r>
          </a:p>
          <a:p>
            <a:pPr lvl="1" algn="l">
              <a:defRPr sz="3600">
                <a:latin typeface="Lantinghei SC Extralight"/>
                <a:ea typeface="Lantinghei SC Extralight"/>
                <a:cs typeface="Lantinghei SC Extralight"/>
                <a:sym typeface="Lantinghei SC Extralight"/>
              </a:defRPr>
            </a:pPr>
            <a:r>
              <a:t>申请资源</a:t>
            </a:r>
          </a:p>
          <a:p>
            <a:pPr lvl="1" algn="l">
              <a:defRPr sz="3600">
                <a:latin typeface="Lantinghei SC Extralight"/>
                <a:ea typeface="Lantinghei SC Extralight"/>
                <a:cs typeface="Lantinghei SC Extralight"/>
                <a:sym typeface="Lantinghei SC Extralight"/>
              </a:defRPr>
            </a:pPr>
            <a:r>
              <a:t>出现故障</a:t>
            </a:r>
          </a:p>
        </p:txBody>
      </p:sp>
      <p:pic>
        <p:nvPicPr>
          <p:cNvPr id="1494" name="线条" descr="线条"/>
          <p:cNvPicPr>
            <a:picLocks/>
          </p:cNvPicPr>
          <p:nvPr/>
        </p:nvPicPr>
        <p:blipFill>
          <a:blip r:embed="rId4">
            <a:extLst/>
          </a:blip>
          <a:stretch>
            <a:fillRect/>
          </a:stretch>
        </p:blipFill>
        <p:spPr>
          <a:xfrm rot="10800000">
            <a:off x="5978302" y="6681883"/>
            <a:ext cx="1275984" cy="352234"/>
          </a:xfrm>
          <a:prstGeom prst="rect">
            <a:avLst/>
          </a:prstGeom>
        </p:spPr>
      </p:pic>
      <p:sp>
        <p:nvSpPr>
          <p:cNvPr id="1496" name="进程调度策略"/>
          <p:cNvSpPr/>
          <p:nvPr/>
        </p:nvSpPr>
        <p:spPr>
          <a:xfrm>
            <a:off x="2733618" y="6483350"/>
            <a:ext cx="3098801" cy="74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进程调度策略</a:t>
            </a:r>
          </a:p>
        </p:txBody>
      </p:sp>
      <p:sp>
        <p:nvSpPr>
          <p:cNvPr id="1497" name="进程的状态"/>
          <p:cNvSpPr/>
          <p:nvPr/>
        </p:nvSpPr>
        <p:spPr>
          <a:xfrm>
            <a:off x="593940" y="883742"/>
            <a:ext cx="4299439" cy="1103552"/>
          </a:xfrm>
          <a:prstGeom prst="roundRect">
            <a:avLst>
              <a:gd name="adj" fmla="val 16311"/>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进程的状态</a:t>
            </a:r>
          </a:p>
        </p:txBody>
      </p:sp>
      <p:pic>
        <p:nvPicPr>
          <p:cNvPr id="1499" name="屏幕快照 2019-03-03 下午8.04.49.png" descr="屏幕快照 2019-03-03 下午8.04.49.png"/>
          <p:cNvPicPr>
            <a:picLocks noChangeAspect="1"/>
          </p:cNvPicPr>
          <p:nvPr/>
        </p:nvPicPr>
        <p:blipFill>
          <a:blip r:embed="rId6">
            <a:extLst/>
          </a:blip>
          <a:stretch>
            <a:fillRect/>
          </a:stretch>
        </p:blipFill>
        <p:spPr>
          <a:xfrm>
            <a:off x="21022378" y="1113613"/>
            <a:ext cx="2575234" cy="643810"/>
          </a:xfrm>
          <a:prstGeom prst="rect">
            <a:avLst/>
          </a:prstGeom>
          <a:ln w="12700">
            <a:miter lim="400000"/>
          </a:ln>
        </p:spPr>
      </p:pic>
      <p:sp>
        <p:nvSpPr>
          <p:cNvPr id="19"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538144664"/>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2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30"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731" name="不属于时钟驱动程序的功能的是（A）。…"/>
          <p:cNvSpPr/>
          <p:nvPr/>
        </p:nvSpPr>
        <p:spPr>
          <a:xfrm>
            <a:off x="6699646" y="4187355"/>
            <a:ext cx="11125201"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不属于时钟驱动程序的功能的是（</a:t>
            </a:r>
            <a:r>
              <a:rPr>
                <a:solidFill>
                  <a:schemeClr val="accent5"/>
                </a:solidFill>
                <a:latin typeface="Lantinghei SC Demibold"/>
                <a:ea typeface="Lantinghei SC Demibold"/>
                <a:cs typeface="Lantinghei SC Demibold"/>
                <a:sym typeface="Lantinghei SC Demibold"/>
              </a:rPr>
              <a:t>A</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响应时钟中断</a:t>
            </a:r>
          </a:p>
          <a:p>
            <a:pPr algn="l">
              <a:defRPr sz="4800">
                <a:latin typeface="Lantinghei SC Extralight"/>
                <a:ea typeface="Lantinghei SC Extralight"/>
                <a:cs typeface="Lantinghei SC Extralight"/>
                <a:sym typeface="Lantinghei SC Extralight"/>
              </a:defRPr>
            </a:pPr>
            <a:r>
              <a:t>B. 递减报警计数器</a:t>
            </a:r>
          </a:p>
          <a:p>
            <a:pPr algn="l">
              <a:defRPr sz="4800">
                <a:latin typeface="Lantinghei SC Extralight"/>
                <a:ea typeface="Lantinghei SC Extralight"/>
                <a:cs typeface="Lantinghei SC Extralight"/>
                <a:sym typeface="Lantinghei SC Extralight"/>
              </a:defRPr>
            </a:pPr>
            <a:r>
              <a:t>C. 对CPU的使用情况记账</a:t>
            </a:r>
          </a:p>
          <a:p>
            <a:pPr algn="l">
              <a:defRPr sz="4800">
                <a:latin typeface="Lantinghei SC Extralight"/>
                <a:ea typeface="Lantinghei SC Extralight"/>
                <a:cs typeface="Lantinghei SC Extralight"/>
                <a:sym typeface="Lantinghei SC Extralight"/>
              </a:defRPr>
            </a:pPr>
            <a:r>
              <a:t>D. 维护日期和时间</a:t>
            </a:r>
          </a:p>
        </p:txBody>
      </p:sp>
      <p:sp>
        <p:nvSpPr>
          <p:cNvPr id="6" name="2.3.2.3 操作系统的时钟机制"/>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2.3.2.3 操作系统的时钟机制</a:t>
            </a:r>
          </a:p>
        </p:txBody>
      </p:sp>
    </p:spTree>
    <p:extLst>
      <p:ext uri="{BB962C8B-B14F-4D97-AF65-F5344CB8AC3E}">
        <p14:creationId xmlns:p14="http://schemas.microsoft.com/office/powerpoint/2010/main" val="89417228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73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73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38"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739" name="🤔️什么是系统调用？"/>
          <p:cNvSpPr/>
          <p:nvPr/>
        </p:nvSpPr>
        <p:spPr>
          <a:xfrm>
            <a:off x="896262" y="2428855"/>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🤔️什么是系统调用？</a:t>
            </a:r>
          </a:p>
        </p:txBody>
      </p:sp>
      <p:sp>
        <p:nvSpPr>
          <p:cNvPr id="2740" name="系统调用是一群预先定义好的模块…"/>
          <p:cNvSpPr/>
          <p:nvPr/>
        </p:nvSpPr>
        <p:spPr>
          <a:xfrm>
            <a:off x="990600" y="3718712"/>
            <a:ext cx="14260831" cy="330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130000"/>
              </a:lnSpc>
            </a:pPr>
            <a:r>
              <a:t>系统调用是一群</a:t>
            </a:r>
            <a:r>
              <a:rPr b="1">
                <a:latin typeface="Helvetica"/>
                <a:ea typeface="Helvetica"/>
                <a:cs typeface="Helvetica"/>
                <a:sym typeface="Helvetica"/>
              </a:rPr>
              <a:t>预先定义好的模块</a:t>
            </a:r>
          </a:p>
          <a:p>
            <a:pPr algn="just">
              <a:lnSpc>
                <a:spcPct val="130000"/>
              </a:lnSpc>
            </a:pPr>
            <a:r>
              <a:t>提供</a:t>
            </a:r>
            <a:r>
              <a:rPr b="1">
                <a:latin typeface="Helvetica"/>
                <a:ea typeface="Helvetica"/>
                <a:cs typeface="Helvetica"/>
                <a:sym typeface="Helvetica"/>
              </a:rPr>
              <a:t>一条管道</a:t>
            </a:r>
            <a:r>
              <a:t>让</a:t>
            </a:r>
            <a:r>
              <a:rPr b="1">
                <a:latin typeface="Helvetica"/>
                <a:ea typeface="Helvetica"/>
                <a:cs typeface="Helvetica"/>
                <a:sym typeface="Helvetica"/>
              </a:rPr>
              <a:t>应用程序</a:t>
            </a:r>
            <a:r>
              <a:t>能由此到</a:t>
            </a:r>
            <a:r>
              <a:rPr b="1">
                <a:latin typeface="Helvetica"/>
                <a:ea typeface="Helvetica"/>
                <a:cs typeface="Helvetica"/>
                <a:sym typeface="Helvetica"/>
              </a:rPr>
              <a:t>核心程序</a:t>
            </a:r>
            <a:r>
              <a:t>的服务</a:t>
            </a:r>
          </a:p>
          <a:p>
            <a:pPr algn="just">
              <a:lnSpc>
                <a:spcPct val="130000"/>
              </a:lnSpc>
            </a:pPr>
            <a:r>
              <a:t>系统调用是</a:t>
            </a:r>
            <a:r>
              <a:rPr b="1">
                <a:latin typeface="Helvetica"/>
                <a:ea typeface="Helvetica"/>
                <a:cs typeface="Helvetica"/>
                <a:sym typeface="Helvetica"/>
              </a:rPr>
              <a:t>系统程序</a:t>
            </a:r>
            <a:r>
              <a:t>与</a:t>
            </a:r>
            <a:r>
              <a:rPr b="1">
                <a:latin typeface="Helvetica"/>
                <a:ea typeface="Helvetica"/>
                <a:cs typeface="Helvetica"/>
                <a:sym typeface="Helvetica"/>
              </a:rPr>
              <a:t>用户程序</a:t>
            </a:r>
            <a:r>
              <a:t>之间的</a:t>
            </a:r>
            <a:r>
              <a:rPr b="1">
                <a:latin typeface="Helvetica"/>
                <a:ea typeface="Helvetica"/>
                <a:cs typeface="Helvetica"/>
                <a:sym typeface="Helvetica"/>
              </a:rPr>
              <a:t>接口</a:t>
            </a:r>
          </a:p>
        </p:txBody>
      </p:sp>
      <p:sp>
        <p:nvSpPr>
          <p:cNvPr id="2741" name="系统调用"/>
          <p:cNvSpPr/>
          <p:nvPr/>
        </p:nvSpPr>
        <p:spPr>
          <a:xfrm>
            <a:off x="720940" y="1010742"/>
            <a:ext cx="32767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系统调用</a:t>
            </a:r>
          </a:p>
        </p:txBody>
      </p:sp>
      <p:sp>
        <p:nvSpPr>
          <p:cNvPr id="2742"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pic>
        <p:nvPicPr>
          <p:cNvPr id="2743" name="屏幕快照 2019-03-03 下午8.32.19.png" descr="屏幕快照 2019-03-03 下午8.32.19.png"/>
          <p:cNvPicPr>
            <a:picLocks noChangeAspect="1"/>
          </p:cNvPicPr>
          <p:nvPr/>
        </p:nvPicPr>
        <p:blipFill>
          <a:blip r:embed="rId4">
            <a:extLst/>
          </a:blip>
          <a:stretch>
            <a:fillRect/>
          </a:stretch>
        </p:blipFill>
        <p:spPr>
          <a:xfrm>
            <a:off x="19321611" y="891433"/>
            <a:ext cx="4367654" cy="1909744"/>
          </a:xfrm>
          <a:prstGeom prst="rect">
            <a:avLst/>
          </a:prstGeom>
          <a:ln w="12700">
            <a:miter lim="400000"/>
          </a:ln>
        </p:spPr>
      </p:pic>
    </p:spTree>
    <p:extLst>
      <p:ext uri="{BB962C8B-B14F-4D97-AF65-F5344CB8AC3E}">
        <p14:creationId xmlns:p14="http://schemas.microsoft.com/office/powerpoint/2010/main" val="126233569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48" name="系统程序和用户程序之间的接口是______。"/>
          <p:cNvSpPr/>
          <p:nvPr/>
        </p:nvSpPr>
        <p:spPr>
          <a:xfrm>
            <a:off x="6072187" y="6302492"/>
            <a:ext cx="122396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系统程序和用户程序之间的接口是______。</a:t>
            </a:r>
          </a:p>
        </p:txBody>
      </p:sp>
      <p:sp>
        <p:nvSpPr>
          <p:cNvPr id="274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50"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6"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1025513838"/>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53" name="系统程序和用户程序之间的接口是______。"/>
          <p:cNvSpPr/>
          <p:nvPr/>
        </p:nvSpPr>
        <p:spPr>
          <a:xfrm>
            <a:off x="6072187" y="6302492"/>
            <a:ext cx="122396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系统程序和用户程序之间的接口是______。</a:t>
            </a:r>
          </a:p>
        </p:txBody>
      </p:sp>
      <p:sp>
        <p:nvSpPr>
          <p:cNvPr id="275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55"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756" name="系统调用"/>
          <p:cNvSpPr/>
          <p:nvPr/>
        </p:nvSpPr>
        <p:spPr>
          <a:xfrm>
            <a:off x="15275222" y="6004520"/>
            <a:ext cx="2552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r>
              <a:t>系统调用</a:t>
            </a:r>
          </a:p>
        </p:txBody>
      </p:sp>
      <p:sp>
        <p:nvSpPr>
          <p:cNvPr id="7"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107324444"/>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75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76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61"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762" name="用户空间"/>
          <p:cNvSpPr/>
          <p:nvPr/>
        </p:nvSpPr>
        <p:spPr>
          <a:xfrm>
            <a:off x="986864" y="4762500"/>
            <a:ext cx="2654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用户空间</a:t>
            </a:r>
          </a:p>
        </p:txBody>
      </p:sp>
      <p:sp>
        <p:nvSpPr>
          <p:cNvPr id="2763" name="用户态执行"/>
          <p:cNvSpPr/>
          <p:nvPr/>
        </p:nvSpPr>
        <p:spPr>
          <a:xfrm>
            <a:off x="999564" y="5956300"/>
            <a:ext cx="3289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用户态执行</a:t>
            </a:r>
          </a:p>
        </p:txBody>
      </p:sp>
      <p:sp>
        <p:nvSpPr>
          <p:cNvPr id="2764" name="系统空间"/>
          <p:cNvSpPr/>
          <p:nvPr/>
        </p:nvSpPr>
        <p:spPr>
          <a:xfrm>
            <a:off x="993214" y="8680326"/>
            <a:ext cx="2654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系统空间</a:t>
            </a:r>
          </a:p>
        </p:txBody>
      </p:sp>
      <p:sp>
        <p:nvSpPr>
          <p:cNvPr id="2765" name="系统态执行"/>
          <p:cNvSpPr/>
          <p:nvPr/>
        </p:nvSpPr>
        <p:spPr>
          <a:xfrm>
            <a:off x="1005914" y="9874126"/>
            <a:ext cx="3289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系统态执行</a:t>
            </a:r>
          </a:p>
        </p:txBody>
      </p:sp>
      <p:sp>
        <p:nvSpPr>
          <p:cNvPr id="2766" name="系统调用"/>
          <p:cNvSpPr/>
          <p:nvPr/>
        </p:nvSpPr>
        <p:spPr>
          <a:xfrm>
            <a:off x="720940" y="1010742"/>
            <a:ext cx="32767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系统调用</a:t>
            </a:r>
          </a:p>
        </p:txBody>
      </p:sp>
      <p:sp>
        <p:nvSpPr>
          <p:cNvPr id="2768" name="🤔️系统调用和一般函数调用的区别？"/>
          <p:cNvSpPr/>
          <p:nvPr/>
        </p:nvSpPr>
        <p:spPr>
          <a:xfrm>
            <a:off x="896262" y="2428855"/>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🤔️系统调用和一般函数调用的区别？</a:t>
            </a:r>
          </a:p>
        </p:txBody>
      </p:sp>
      <p:pic>
        <p:nvPicPr>
          <p:cNvPr id="2769" name="屏幕快照 2019-03-03 下午8.32.19.png" descr="屏幕快照 2019-03-03 下午8.32.19.png"/>
          <p:cNvPicPr>
            <a:picLocks noChangeAspect="1"/>
          </p:cNvPicPr>
          <p:nvPr/>
        </p:nvPicPr>
        <p:blipFill>
          <a:blip r:embed="rId3">
            <a:extLst/>
          </a:blip>
          <a:stretch>
            <a:fillRect/>
          </a:stretch>
        </p:blipFill>
        <p:spPr>
          <a:xfrm>
            <a:off x="19321611" y="891433"/>
            <a:ext cx="4367654" cy="1909744"/>
          </a:xfrm>
          <a:prstGeom prst="rect">
            <a:avLst/>
          </a:prstGeom>
          <a:ln w="12700">
            <a:miter lim="400000"/>
          </a:ln>
        </p:spPr>
      </p:pic>
      <p:sp>
        <p:nvSpPr>
          <p:cNvPr id="14"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206315047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77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77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74"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775" name="系统调用"/>
          <p:cNvSpPr/>
          <p:nvPr/>
        </p:nvSpPr>
        <p:spPr>
          <a:xfrm>
            <a:off x="720940" y="1010742"/>
            <a:ext cx="32767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系统调用</a:t>
            </a:r>
          </a:p>
        </p:txBody>
      </p:sp>
      <p:sp>
        <p:nvSpPr>
          <p:cNvPr id="2777" name="🤔️系统调用和一般函数调用的区别？"/>
          <p:cNvSpPr/>
          <p:nvPr/>
        </p:nvSpPr>
        <p:spPr>
          <a:xfrm>
            <a:off x="896262" y="2428855"/>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🤔️系统调用和一般函数调用的区别？</a:t>
            </a:r>
          </a:p>
        </p:txBody>
      </p:sp>
      <p:sp>
        <p:nvSpPr>
          <p:cNvPr id="2778" name="用户空间"/>
          <p:cNvSpPr/>
          <p:nvPr/>
        </p:nvSpPr>
        <p:spPr>
          <a:xfrm>
            <a:off x="986864" y="4762500"/>
            <a:ext cx="2654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用户空间</a:t>
            </a:r>
          </a:p>
        </p:txBody>
      </p:sp>
      <p:sp>
        <p:nvSpPr>
          <p:cNvPr id="2779" name="用户态执行"/>
          <p:cNvSpPr/>
          <p:nvPr/>
        </p:nvSpPr>
        <p:spPr>
          <a:xfrm>
            <a:off x="999564" y="5956300"/>
            <a:ext cx="3289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用户态执行</a:t>
            </a:r>
          </a:p>
        </p:txBody>
      </p:sp>
      <p:sp>
        <p:nvSpPr>
          <p:cNvPr id="2780" name="系统空间"/>
          <p:cNvSpPr/>
          <p:nvPr/>
        </p:nvSpPr>
        <p:spPr>
          <a:xfrm>
            <a:off x="993214" y="8680326"/>
            <a:ext cx="2654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系统空间</a:t>
            </a:r>
          </a:p>
        </p:txBody>
      </p:sp>
      <p:sp>
        <p:nvSpPr>
          <p:cNvPr id="2781" name="系统态执行"/>
          <p:cNvSpPr/>
          <p:nvPr/>
        </p:nvSpPr>
        <p:spPr>
          <a:xfrm>
            <a:off x="1005914" y="9874126"/>
            <a:ext cx="3289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系统态执行</a:t>
            </a:r>
          </a:p>
        </p:txBody>
      </p:sp>
      <p:sp>
        <p:nvSpPr>
          <p:cNvPr id="2782" name="用户进程所处的地址空间"/>
          <p:cNvSpPr/>
          <p:nvPr/>
        </p:nvSpPr>
        <p:spPr>
          <a:xfrm>
            <a:off x="5319541" y="4762500"/>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用户进程</a:t>
            </a:r>
            <a:r>
              <a:t>所处的地址空间</a:t>
            </a:r>
          </a:p>
        </p:txBody>
      </p:sp>
      <p:sp>
        <p:nvSpPr>
          <p:cNvPr id="2783" name="CPU执行用户空间的代码时，称该进程处于用户态执行"/>
          <p:cNvSpPr/>
          <p:nvPr/>
        </p:nvSpPr>
        <p:spPr>
          <a:xfrm>
            <a:off x="5319541" y="5956300"/>
            <a:ext cx="1538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a:t>
            </a:r>
            <a:r>
              <a:rPr b="1">
                <a:latin typeface="Helvetica"/>
                <a:ea typeface="Helvetica"/>
                <a:cs typeface="Helvetica"/>
                <a:sym typeface="Helvetica"/>
              </a:rPr>
              <a:t>执行用户空间的代码</a:t>
            </a:r>
            <a:r>
              <a:t>时，称该进程处于</a:t>
            </a:r>
            <a:r>
              <a:rPr b="1">
                <a:latin typeface="Helvetica"/>
                <a:ea typeface="Helvetica"/>
                <a:cs typeface="Helvetica"/>
                <a:sym typeface="Helvetica"/>
              </a:rPr>
              <a:t>用户态执行</a:t>
            </a:r>
          </a:p>
        </p:txBody>
      </p:sp>
      <p:pic>
        <p:nvPicPr>
          <p:cNvPr id="2784" name="屏幕快照 2019-03-03 下午8.32.19.png" descr="屏幕快照 2019-03-03 下午8.32.19.png"/>
          <p:cNvPicPr>
            <a:picLocks noChangeAspect="1"/>
          </p:cNvPicPr>
          <p:nvPr/>
        </p:nvPicPr>
        <p:blipFill>
          <a:blip r:embed="rId3">
            <a:extLst/>
          </a:blip>
          <a:stretch>
            <a:fillRect/>
          </a:stretch>
        </p:blipFill>
        <p:spPr>
          <a:xfrm>
            <a:off x="19321611" y="891433"/>
            <a:ext cx="4367654" cy="1909744"/>
          </a:xfrm>
          <a:prstGeom prst="rect">
            <a:avLst/>
          </a:prstGeom>
          <a:ln w="12700">
            <a:miter lim="400000"/>
          </a:ln>
        </p:spPr>
      </p:pic>
      <p:sp>
        <p:nvSpPr>
          <p:cNvPr id="16"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209906886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78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78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89"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790" name="用户进程所处的地址空间"/>
          <p:cNvSpPr/>
          <p:nvPr/>
        </p:nvSpPr>
        <p:spPr>
          <a:xfrm>
            <a:off x="5319541" y="4762500"/>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用户进程</a:t>
            </a:r>
            <a:r>
              <a:t>所处的地址空间</a:t>
            </a:r>
          </a:p>
        </p:txBody>
      </p:sp>
      <p:sp>
        <p:nvSpPr>
          <p:cNvPr id="2791" name="CPU执行用户空间的代码时，称该进程处于用户态执行"/>
          <p:cNvSpPr/>
          <p:nvPr/>
        </p:nvSpPr>
        <p:spPr>
          <a:xfrm>
            <a:off x="5319541" y="5956300"/>
            <a:ext cx="1538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a:t>
            </a:r>
            <a:r>
              <a:rPr b="1">
                <a:latin typeface="Helvetica"/>
                <a:ea typeface="Helvetica"/>
                <a:cs typeface="Helvetica"/>
                <a:sym typeface="Helvetica"/>
              </a:rPr>
              <a:t>执行用户空间的代码</a:t>
            </a:r>
            <a:r>
              <a:t>时，称该进程处于</a:t>
            </a:r>
            <a:r>
              <a:rPr b="1">
                <a:latin typeface="Helvetica"/>
                <a:ea typeface="Helvetica"/>
                <a:cs typeface="Helvetica"/>
                <a:sym typeface="Helvetica"/>
              </a:rPr>
              <a:t>用户态执行</a:t>
            </a:r>
          </a:p>
        </p:txBody>
      </p:sp>
      <p:sp>
        <p:nvSpPr>
          <p:cNvPr id="2792" name="含有一切系统核心代码的地址空间"/>
          <p:cNvSpPr/>
          <p:nvPr/>
        </p:nvSpPr>
        <p:spPr>
          <a:xfrm>
            <a:off x="5319541" y="8680326"/>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含有一切</a:t>
            </a:r>
            <a:r>
              <a:rPr b="1">
                <a:latin typeface="Helvetica"/>
                <a:ea typeface="Helvetica"/>
                <a:cs typeface="Helvetica"/>
                <a:sym typeface="Helvetica"/>
              </a:rPr>
              <a:t>系统核心代码</a:t>
            </a:r>
            <a:r>
              <a:t>的地址空间</a:t>
            </a:r>
          </a:p>
        </p:txBody>
      </p:sp>
      <p:sp>
        <p:nvSpPr>
          <p:cNvPr id="2793" name="CPU执行系统核心代码时，称该进程处于系统态执行"/>
          <p:cNvSpPr/>
          <p:nvPr/>
        </p:nvSpPr>
        <p:spPr>
          <a:xfrm>
            <a:off x="5319541" y="9874126"/>
            <a:ext cx="14754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a:t>
            </a:r>
            <a:r>
              <a:rPr b="1">
                <a:latin typeface="Helvetica"/>
                <a:ea typeface="Helvetica"/>
                <a:cs typeface="Helvetica"/>
                <a:sym typeface="Helvetica"/>
              </a:rPr>
              <a:t>执行系统核心代码</a:t>
            </a:r>
            <a:r>
              <a:t>时，称该进程处于</a:t>
            </a:r>
            <a:r>
              <a:rPr b="1">
                <a:latin typeface="Helvetica"/>
                <a:ea typeface="Helvetica"/>
                <a:cs typeface="Helvetica"/>
                <a:sym typeface="Helvetica"/>
              </a:rPr>
              <a:t>系统态执行</a:t>
            </a:r>
          </a:p>
        </p:txBody>
      </p:sp>
      <p:sp>
        <p:nvSpPr>
          <p:cNvPr id="2794" name="系统调用"/>
          <p:cNvSpPr/>
          <p:nvPr/>
        </p:nvSpPr>
        <p:spPr>
          <a:xfrm>
            <a:off x="720940" y="1010742"/>
            <a:ext cx="32767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系统调用</a:t>
            </a:r>
          </a:p>
        </p:txBody>
      </p:sp>
      <p:sp>
        <p:nvSpPr>
          <p:cNvPr id="2796" name="🤔️系统调用和一般函数调用的区别？"/>
          <p:cNvSpPr/>
          <p:nvPr/>
        </p:nvSpPr>
        <p:spPr>
          <a:xfrm>
            <a:off x="896262" y="2428855"/>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🤔️系统调用和一般函数调用的区别？</a:t>
            </a:r>
          </a:p>
        </p:txBody>
      </p:sp>
      <p:sp>
        <p:nvSpPr>
          <p:cNvPr id="2797" name="用户空间"/>
          <p:cNvSpPr/>
          <p:nvPr/>
        </p:nvSpPr>
        <p:spPr>
          <a:xfrm>
            <a:off x="986864" y="4762500"/>
            <a:ext cx="2654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用户空间</a:t>
            </a:r>
          </a:p>
        </p:txBody>
      </p:sp>
      <p:sp>
        <p:nvSpPr>
          <p:cNvPr id="2798" name="用户态执行"/>
          <p:cNvSpPr/>
          <p:nvPr/>
        </p:nvSpPr>
        <p:spPr>
          <a:xfrm>
            <a:off x="999564" y="5956300"/>
            <a:ext cx="3289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用户态执行</a:t>
            </a:r>
          </a:p>
        </p:txBody>
      </p:sp>
      <p:sp>
        <p:nvSpPr>
          <p:cNvPr id="2799" name="系统空间"/>
          <p:cNvSpPr/>
          <p:nvPr/>
        </p:nvSpPr>
        <p:spPr>
          <a:xfrm>
            <a:off x="993214" y="8680326"/>
            <a:ext cx="2654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系统空间</a:t>
            </a:r>
          </a:p>
        </p:txBody>
      </p:sp>
      <p:sp>
        <p:nvSpPr>
          <p:cNvPr id="2800" name="系统态执行"/>
          <p:cNvSpPr/>
          <p:nvPr/>
        </p:nvSpPr>
        <p:spPr>
          <a:xfrm>
            <a:off x="1005914" y="9874126"/>
            <a:ext cx="3289301" cy="990601"/>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系统态执行</a:t>
            </a:r>
          </a:p>
        </p:txBody>
      </p:sp>
      <p:pic>
        <p:nvPicPr>
          <p:cNvPr id="2801" name="屏幕快照 2019-03-03 下午8.32.19.png" descr="屏幕快照 2019-03-03 下午8.32.19.png"/>
          <p:cNvPicPr>
            <a:picLocks noChangeAspect="1"/>
          </p:cNvPicPr>
          <p:nvPr/>
        </p:nvPicPr>
        <p:blipFill>
          <a:blip r:embed="rId3">
            <a:extLst/>
          </a:blip>
          <a:stretch>
            <a:fillRect/>
          </a:stretch>
        </p:blipFill>
        <p:spPr>
          <a:xfrm>
            <a:off x="19321611" y="891433"/>
            <a:ext cx="4367654" cy="1909744"/>
          </a:xfrm>
          <a:prstGeom prst="rect">
            <a:avLst/>
          </a:prstGeom>
          <a:ln w="12700">
            <a:miter lim="400000"/>
          </a:ln>
        </p:spPr>
      </p:pic>
      <p:sp>
        <p:nvSpPr>
          <p:cNvPr id="18"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189027525"/>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0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80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806"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807" name="系统调用"/>
          <p:cNvSpPr/>
          <p:nvPr/>
        </p:nvSpPr>
        <p:spPr>
          <a:xfrm>
            <a:off x="720940" y="1010742"/>
            <a:ext cx="32767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系统调用</a:t>
            </a:r>
          </a:p>
        </p:txBody>
      </p:sp>
      <p:sp>
        <p:nvSpPr>
          <p:cNvPr id="2809" name="🤔️系统调用和一般函数调用的区别？"/>
          <p:cNvSpPr/>
          <p:nvPr/>
        </p:nvSpPr>
        <p:spPr>
          <a:xfrm>
            <a:off x="896262" y="2428855"/>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🤔️系统调用和一般函数调用的区别？</a:t>
            </a:r>
          </a:p>
        </p:txBody>
      </p:sp>
      <p:sp>
        <p:nvSpPr>
          <p:cNvPr id="2810" name="区别1:系统调用运行在系统态，一般函数运行在用户态"/>
          <p:cNvSpPr/>
          <p:nvPr/>
        </p:nvSpPr>
        <p:spPr>
          <a:xfrm>
            <a:off x="1601389" y="4659873"/>
            <a:ext cx="14643498"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800">
                <a:latin typeface="Helvetica"/>
                <a:ea typeface="Helvetica"/>
                <a:cs typeface="Helvetica"/>
                <a:sym typeface="Helvetica"/>
              </a:defRPr>
            </a:pPr>
            <a:r>
              <a:rPr b="1"/>
              <a:t>区别1</a:t>
            </a:r>
            <a:r>
              <a:t>:系统调用运行在系统态，一般函数运行在用户态</a:t>
            </a:r>
          </a:p>
        </p:txBody>
      </p:sp>
      <p:sp>
        <p:nvSpPr>
          <p:cNvPr id="2811" name="区别2:执行过程不同（系统调用执行时，当前进程被中断）"/>
          <p:cNvSpPr/>
          <p:nvPr/>
        </p:nvSpPr>
        <p:spPr>
          <a:xfrm>
            <a:off x="1601389" y="6138129"/>
            <a:ext cx="15862698"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800">
                <a:latin typeface="Helvetica"/>
                <a:ea typeface="Helvetica"/>
                <a:cs typeface="Helvetica"/>
                <a:sym typeface="Helvetica"/>
              </a:defRPr>
            </a:pPr>
            <a:r>
              <a:rPr b="1"/>
              <a:t>区别2</a:t>
            </a:r>
            <a:r>
              <a:t>:执行过程不同（系统调用执行时，当前进程被中断）</a:t>
            </a:r>
          </a:p>
        </p:txBody>
      </p:sp>
      <p:sp>
        <p:nvSpPr>
          <p:cNvPr id="2812" name="区别3:系统调用进行中断处理，多了系统开销"/>
          <p:cNvSpPr/>
          <p:nvPr/>
        </p:nvSpPr>
        <p:spPr>
          <a:xfrm>
            <a:off x="1601389" y="7616387"/>
            <a:ext cx="12205098"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800">
                <a:latin typeface="Helvetica"/>
                <a:ea typeface="Helvetica"/>
                <a:cs typeface="Helvetica"/>
                <a:sym typeface="Helvetica"/>
              </a:defRPr>
            </a:pPr>
            <a:r>
              <a:rPr b="1"/>
              <a:t>区别3</a:t>
            </a:r>
            <a:r>
              <a:t>:系统调用进行中断处理，多了系统开销</a:t>
            </a:r>
          </a:p>
        </p:txBody>
      </p:sp>
      <p:pic>
        <p:nvPicPr>
          <p:cNvPr id="2813" name="屏幕快照 2019-03-03 下午8.32.19.png" descr="屏幕快照 2019-03-03 下午8.32.19.png"/>
          <p:cNvPicPr>
            <a:picLocks noChangeAspect="1"/>
          </p:cNvPicPr>
          <p:nvPr/>
        </p:nvPicPr>
        <p:blipFill>
          <a:blip r:embed="rId3">
            <a:extLst/>
          </a:blip>
          <a:stretch>
            <a:fillRect/>
          </a:stretch>
        </p:blipFill>
        <p:spPr>
          <a:xfrm>
            <a:off x="19321611" y="891433"/>
            <a:ext cx="4367654" cy="1909744"/>
          </a:xfrm>
          <a:prstGeom prst="rect">
            <a:avLst/>
          </a:prstGeom>
          <a:ln w="12700">
            <a:miter lim="400000"/>
          </a:ln>
        </p:spPr>
      </p:pic>
      <p:sp>
        <p:nvSpPr>
          <p:cNvPr id="13"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85729876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1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81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818"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819" name="系统…"/>
          <p:cNvSpPr/>
          <p:nvPr/>
        </p:nvSpPr>
        <p:spPr>
          <a:xfrm>
            <a:off x="3414117" y="4597400"/>
            <a:ext cx="1756966" cy="2202855"/>
          </a:xfrm>
          <a:prstGeom prst="rect">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pPr>
            <a:r>
              <a:t>系统</a:t>
            </a:r>
          </a:p>
          <a:p>
            <a:pPr>
              <a:defRPr sz="3200"/>
            </a:pPr>
            <a:r>
              <a:t>调用</a:t>
            </a:r>
          </a:p>
          <a:p>
            <a:pPr>
              <a:defRPr sz="3200"/>
            </a:pPr>
            <a:r>
              <a:t>指令</a:t>
            </a:r>
          </a:p>
        </p:txBody>
      </p:sp>
      <p:sp>
        <p:nvSpPr>
          <p:cNvPr id="2820" name="用户程序"/>
          <p:cNvSpPr/>
          <p:nvPr/>
        </p:nvSpPr>
        <p:spPr>
          <a:xfrm>
            <a:off x="3219449" y="3440534"/>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用户程序</a:t>
            </a:r>
          </a:p>
        </p:txBody>
      </p:sp>
      <p:sp>
        <p:nvSpPr>
          <p:cNvPr id="2821" name="矩形"/>
          <p:cNvSpPr/>
          <p:nvPr/>
        </p:nvSpPr>
        <p:spPr>
          <a:xfrm>
            <a:off x="3414117" y="8153400"/>
            <a:ext cx="1756966" cy="1695649"/>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endParaRPr/>
          </a:p>
        </p:txBody>
      </p:sp>
      <p:sp>
        <p:nvSpPr>
          <p:cNvPr id="2822" name="线条"/>
          <p:cNvSpPr/>
          <p:nvPr/>
        </p:nvSpPr>
        <p:spPr>
          <a:xfrm flipV="1">
            <a:off x="3416299" y="6834745"/>
            <a:ext cx="1" cy="1284165"/>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23" name="线条"/>
          <p:cNvSpPr/>
          <p:nvPr/>
        </p:nvSpPr>
        <p:spPr>
          <a:xfrm flipV="1">
            <a:off x="5156200" y="6834745"/>
            <a:ext cx="1" cy="1284165"/>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24" name="线条"/>
          <p:cNvSpPr/>
          <p:nvPr/>
        </p:nvSpPr>
        <p:spPr>
          <a:xfrm>
            <a:off x="3543300" y="6833375"/>
            <a:ext cx="1498600" cy="1"/>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25" name="线条"/>
          <p:cNvSpPr/>
          <p:nvPr/>
        </p:nvSpPr>
        <p:spPr>
          <a:xfrm>
            <a:off x="3543300" y="8125259"/>
            <a:ext cx="1498600" cy="1"/>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26" name="线条"/>
          <p:cNvSpPr/>
          <p:nvPr/>
        </p:nvSpPr>
        <p:spPr>
          <a:xfrm flipV="1">
            <a:off x="5280414" y="6293750"/>
            <a:ext cx="2557742" cy="59263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27" name="线条"/>
          <p:cNvSpPr/>
          <p:nvPr/>
        </p:nvSpPr>
        <p:spPr>
          <a:xfrm flipH="1" flipV="1">
            <a:off x="5270829" y="8160079"/>
            <a:ext cx="2504668" cy="945540"/>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28" name="调用"/>
          <p:cNvSpPr/>
          <p:nvPr/>
        </p:nvSpPr>
        <p:spPr>
          <a:xfrm>
            <a:off x="5864268" y="520352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调用</a:t>
            </a:r>
          </a:p>
        </p:txBody>
      </p:sp>
      <p:sp>
        <p:nvSpPr>
          <p:cNvPr id="2829" name="返回"/>
          <p:cNvSpPr/>
          <p:nvPr/>
        </p:nvSpPr>
        <p:spPr>
          <a:xfrm>
            <a:off x="5864268" y="8895773"/>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返回</a:t>
            </a:r>
          </a:p>
        </p:txBody>
      </p:sp>
      <p:sp>
        <p:nvSpPr>
          <p:cNvPr id="2830" name="系统…"/>
          <p:cNvSpPr/>
          <p:nvPr/>
        </p:nvSpPr>
        <p:spPr>
          <a:xfrm>
            <a:off x="7884517" y="6231632"/>
            <a:ext cx="1756966" cy="3007023"/>
          </a:xfrm>
          <a:prstGeom prst="rect">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pPr>
            <a:r>
              <a:t>系统</a:t>
            </a:r>
          </a:p>
          <a:p>
            <a:pPr>
              <a:defRPr sz="3200"/>
            </a:pPr>
            <a:r>
              <a:t>调用</a:t>
            </a:r>
          </a:p>
          <a:p>
            <a:pPr>
              <a:defRPr sz="3200"/>
            </a:pPr>
            <a:r>
              <a:t>处理子程序</a:t>
            </a:r>
          </a:p>
        </p:txBody>
      </p:sp>
      <p:sp>
        <p:nvSpPr>
          <p:cNvPr id="2831" name="系统调用与返回"/>
          <p:cNvSpPr/>
          <p:nvPr/>
        </p:nvSpPr>
        <p:spPr>
          <a:xfrm>
            <a:off x="4247998" y="10903743"/>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系统调用与返回</a:t>
            </a:r>
          </a:p>
        </p:txBody>
      </p:sp>
      <p:sp>
        <p:nvSpPr>
          <p:cNvPr id="2832" name="系统调用"/>
          <p:cNvSpPr/>
          <p:nvPr/>
        </p:nvSpPr>
        <p:spPr>
          <a:xfrm>
            <a:off x="720940" y="1010742"/>
            <a:ext cx="32767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系统调用</a:t>
            </a:r>
          </a:p>
        </p:txBody>
      </p:sp>
      <p:pic>
        <p:nvPicPr>
          <p:cNvPr id="2834" name="屏幕快照 2019-03-03 下午8.32.19.png" descr="屏幕快照 2019-03-03 下午8.32.19.png"/>
          <p:cNvPicPr>
            <a:picLocks noChangeAspect="1"/>
          </p:cNvPicPr>
          <p:nvPr/>
        </p:nvPicPr>
        <p:blipFill>
          <a:blip r:embed="rId3">
            <a:extLst/>
          </a:blip>
          <a:stretch>
            <a:fillRect/>
          </a:stretch>
        </p:blipFill>
        <p:spPr>
          <a:xfrm>
            <a:off x="19321611" y="891433"/>
            <a:ext cx="4367654" cy="1909744"/>
          </a:xfrm>
          <a:prstGeom prst="rect">
            <a:avLst/>
          </a:prstGeom>
          <a:ln w="12700">
            <a:miter lim="400000"/>
          </a:ln>
        </p:spPr>
      </p:pic>
      <p:sp>
        <p:nvSpPr>
          <p:cNvPr id="22"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dirty="0">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115250521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3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83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839"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840" name="系统…"/>
          <p:cNvSpPr/>
          <p:nvPr/>
        </p:nvSpPr>
        <p:spPr>
          <a:xfrm>
            <a:off x="3414117" y="4597400"/>
            <a:ext cx="1756966" cy="2202855"/>
          </a:xfrm>
          <a:prstGeom prst="rect">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pPr>
            <a:r>
              <a:t>系统</a:t>
            </a:r>
          </a:p>
          <a:p>
            <a:pPr>
              <a:defRPr sz="3200"/>
            </a:pPr>
            <a:r>
              <a:t>调用</a:t>
            </a:r>
          </a:p>
          <a:p>
            <a:pPr>
              <a:defRPr sz="3200"/>
            </a:pPr>
            <a:r>
              <a:t>指令</a:t>
            </a:r>
          </a:p>
        </p:txBody>
      </p:sp>
      <p:sp>
        <p:nvSpPr>
          <p:cNvPr id="2841" name="用户程序"/>
          <p:cNvSpPr/>
          <p:nvPr/>
        </p:nvSpPr>
        <p:spPr>
          <a:xfrm>
            <a:off x="3219449" y="3440534"/>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用户程序</a:t>
            </a:r>
          </a:p>
        </p:txBody>
      </p:sp>
      <p:sp>
        <p:nvSpPr>
          <p:cNvPr id="2842" name="矩形"/>
          <p:cNvSpPr/>
          <p:nvPr/>
        </p:nvSpPr>
        <p:spPr>
          <a:xfrm>
            <a:off x="3414117" y="8153400"/>
            <a:ext cx="1756966" cy="1695649"/>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endParaRPr/>
          </a:p>
        </p:txBody>
      </p:sp>
      <p:sp>
        <p:nvSpPr>
          <p:cNvPr id="2843" name="线条"/>
          <p:cNvSpPr/>
          <p:nvPr/>
        </p:nvSpPr>
        <p:spPr>
          <a:xfrm flipV="1">
            <a:off x="3416299" y="6834745"/>
            <a:ext cx="1" cy="1284165"/>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44" name="线条"/>
          <p:cNvSpPr/>
          <p:nvPr/>
        </p:nvSpPr>
        <p:spPr>
          <a:xfrm flipV="1">
            <a:off x="5156200" y="6834745"/>
            <a:ext cx="1" cy="1284165"/>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45" name="线条"/>
          <p:cNvSpPr/>
          <p:nvPr/>
        </p:nvSpPr>
        <p:spPr>
          <a:xfrm>
            <a:off x="3543300" y="6833375"/>
            <a:ext cx="1498600" cy="1"/>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46" name="线条"/>
          <p:cNvSpPr/>
          <p:nvPr/>
        </p:nvSpPr>
        <p:spPr>
          <a:xfrm>
            <a:off x="3543300" y="8125259"/>
            <a:ext cx="1498600" cy="1"/>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47" name="线条"/>
          <p:cNvSpPr/>
          <p:nvPr/>
        </p:nvSpPr>
        <p:spPr>
          <a:xfrm flipV="1">
            <a:off x="5280414" y="6293750"/>
            <a:ext cx="2557742" cy="59263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48" name="线条"/>
          <p:cNvSpPr/>
          <p:nvPr/>
        </p:nvSpPr>
        <p:spPr>
          <a:xfrm flipH="1" flipV="1">
            <a:off x="5270829" y="8160079"/>
            <a:ext cx="2504668" cy="945540"/>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49" name="调用"/>
          <p:cNvSpPr/>
          <p:nvPr/>
        </p:nvSpPr>
        <p:spPr>
          <a:xfrm>
            <a:off x="5864268" y="520352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调用</a:t>
            </a:r>
          </a:p>
        </p:txBody>
      </p:sp>
      <p:sp>
        <p:nvSpPr>
          <p:cNvPr id="2850" name="返回"/>
          <p:cNvSpPr/>
          <p:nvPr/>
        </p:nvSpPr>
        <p:spPr>
          <a:xfrm>
            <a:off x="5864268" y="8895773"/>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返回</a:t>
            </a:r>
          </a:p>
        </p:txBody>
      </p:sp>
      <p:sp>
        <p:nvSpPr>
          <p:cNvPr id="2851" name="系统…"/>
          <p:cNvSpPr/>
          <p:nvPr/>
        </p:nvSpPr>
        <p:spPr>
          <a:xfrm>
            <a:off x="7884517" y="6231632"/>
            <a:ext cx="1756966" cy="3007023"/>
          </a:xfrm>
          <a:prstGeom prst="rect">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pPr>
            <a:r>
              <a:t>系统</a:t>
            </a:r>
          </a:p>
          <a:p>
            <a:pPr>
              <a:defRPr sz="3200"/>
            </a:pPr>
            <a:r>
              <a:t>调用</a:t>
            </a:r>
          </a:p>
          <a:p>
            <a:pPr>
              <a:defRPr sz="3200"/>
            </a:pPr>
            <a:r>
              <a:t>处理子程序</a:t>
            </a:r>
          </a:p>
        </p:txBody>
      </p:sp>
      <p:sp>
        <p:nvSpPr>
          <p:cNvPr id="2852" name="系统…"/>
          <p:cNvSpPr/>
          <p:nvPr/>
        </p:nvSpPr>
        <p:spPr>
          <a:xfrm>
            <a:off x="12530534" y="4686701"/>
            <a:ext cx="1756966" cy="2202855"/>
          </a:xfrm>
          <a:prstGeom prst="rect">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pPr>
            <a:r>
              <a:t>系统</a:t>
            </a:r>
          </a:p>
          <a:p>
            <a:pPr>
              <a:defRPr sz="3200"/>
            </a:pPr>
            <a:r>
              <a:t>调用</a:t>
            </a:r>
          </a:p>
          <a:p>
            <a:pPr>
              <a:defRPr sz="3200"/>
            </a:pPr>
            <a:r>
              <a:t>指令</a:t>
            </a:r>
          </a:p>
        </p:txBody>
      </p:sp>
      <p:sp>
        <p:nvSpPr>
          <p:cNvPr id="2853" name="用户程序"/>
          <p:cNvSpPr/>
          <p:nvPr/>
        </p:nvSpPr>
        <p:spPr>
          <a:xfrm>
            <a:off x="12335867" y="3529835"/>
            <a:ext cx="214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用户程序</a:t>
            </a:r>
          </a:p>
        </p:txBody>
      </p:sp>
      <p:sp>
        <p:nvSpPr>
          <p:cNvPr id="2854" name="矩形"/>
          <p:cNvSpPr/>
          <p:nvPr/>
        </p:nvSpPr>
        <p:spPr>
          <a:xfrm>
            <a:off x="12530534" y="8242701"/>
            <a:ext cx="1756966" cy="1695649"/>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endParaRPr/>
          </a:p>
        </p:txBody>
      </p:sp>
      <p:sp>
        <p:nvSpPr>
          <p:cNvPr id="2855" name="线条"/>
          <p:cNvSpPr/>
          <p:nvPr/>
        </p:nvSpPr>
        <p:spPr>
          <a:xfrm flipV="1">
            <a:off x="12532717" y="6924047"/>
            <a:ext cx="1" cy="1284164"/>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56" name="线条"/>
          <p:cNvSpPr/>
          <p:nvPr/>
        </p:nvSpPr>
        <p:spPr>
          <a:xfrm flipV="1">
            <a:off x="14272617" y="6924047"/>
            <a:ext cx="1" cy="1284164"/>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57" name="线条"/>
          <p:cNvSpPr/>
          <p:nvPr/>
        </p:nvSpPr>
        <p:spPr>
          <a:xfrm>
            <a:off x="12659717" y="6922676"/>
            <a:ext cx="1498600" cy="1"/>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58" name="线条"/>
          <p:cNvSpPr/>
          <p:nvPr/>
        </p:nvSpPr>
        <p:spPr>
          <a:xfrm>
            <a:off x="12659717" y="8214560"/>
            <a:ext cx="1498600" cy="1"/>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59" name="线条"/>
          <p:cNvSpPr/>
          <p:nvPr/>
        </p:nvSpPr>
        <p:spPr>
          <a:xfrm flipV="1">
            <a:off x="14396831" y="5260877"/>
            <a:ext cx="2129381" cy="1714805"/>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60" name="线条"/>
          <p:cNvSpPr/>
          <p:nvPr/>
        </p:nvSpPr>
        <p:spPr>
          <a:xfrm flipH="1" flipV="1">
            <a:off x="14387246" y="8249381"/>
            <a:ext cx="2192099" cy="967058"/>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61" name="调用"/>
          <p:cNvSpPr/>
          <p:nvPr/>
        </p:nvSpPr>
        <p:spPr>
          <a:xfrm>
            <a:off x="14761407" y="4835628"/>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调用</a:t>
            </a:r>
          </a:p>
        </p:txBody>
      </p:sp>
      <p:sp>
        <p:nvSpPr>
          <p:cNvPr id="2862" name="返回"/>
          <p:cNvSpPr/>
          <p:nvPr/>
        </p:nvSpPr>
        <p:spPr>
          <a:xfrm>
            <a:off x="14980685" y="8985074"/>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返回</a:t>
            </a:r>
          </a:p>
        </p:txBody>
      </p:sp>
      <p:sp>
        <p:nvSpPr>
          <p:cNvPr id="2863" name="系统调用与返回"/>
          <p:cNvSpPr/>
          <p:nvPr/>
        </p:nvSpPr>
        <p:spPr>
          <a:xfrm>
            <a:off x="4247998" y="10903743"/>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系统调用与返回</a:t>
            </a:r>
          </a:p>
        </p:txBody>
      </p:sp>
      <p:sp>
        <p:nvSpPr>
          <p:cNvPr id="2864" name="系统…"/>
          <p:cNvSpPr/>
          <p:nvPr/>
        </p:nvSpPr>
        <p:spPr>
          <a:xfrm>
            <a:off x="16619613" y="5333054"/>
            <a:ext cx="1598812" cy="1926149"/>
          </a:xfrm>
          <a:prstGeom prst="rect">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pPr>
            <a:r>
              <a:t>系统</a:t>
            </a:r>
          </a:p>
          <a:p>
            <a:pPr>
              <a:defRPr sz="3200"/>
            </a:pPr>
            <a:r>
              <a:t>调用</a:t>
            </a:r>
          </a:p>
          <a:p>
            <a:pPr>
              <a:defRPr sz="3200"/>
            </a:pPr>
            <a:r>
              <a:t>指令</a:t>
            </a:r>
          </a:p>
        </p:txBody>
      </p:sp>
      <p:sp>
        <p:nvSpPr>
          <p:cNvPr id="2865" name="线条"/>
          <p:cNvSpPr/>
          <p:nvPr/>
        </p:nvSpPr>
        <p:spPr>
          <a:xfrm flipV="1">
            <a:off x="16650989" y="7322108"/>
            <a:ext cx="1" cy="839112"/>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66" name="线条"/>
          <p:cNvSpPr/>
          <p:nvPr/>
        </p:nvSpPr>
        <p:spPr>
          <a:xfrm>
            <a:off x="16676068" y="7314217"/>
            <a:ext cx="1498601" cy="1"/>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67" name="线条"/>
          <p:cNvSpPr/>
          <p:nvPr/>
        </p:nvSpPr>
        <p:spPr>
          <a:xfrm>
            <a:off x="16669718" y="8227260"/>
            <a:ext cx="1498601" cy="1"/>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68" name="线条"/>
          <p:cNvSpPr/>
          <p:nvPr/>
        </p:nvSpPr>
        <p:spPr>
          <a:xfrm flipV="1">
            <a:off x="18200389" y="7315587"/>
            <a:ext cx="1" cy="839113"/>
          </a:xfrm>
          <a:prstGeom prst="line">
            <a:avLst/>
          </a:prstGeom>
          <a:ln w="63500">
            <a:solidFill>
              <a:srgbClr val="000000"/>
            </a:solidFill>
            <a:prstDash val="sysDot"/>
            <a:miter lim="400000"/>
          </a:ln>
        </p:spPr>
        <p:txBody>
          <a:bodyPr lIns="50800" tIns="50800" rIns="50800" bIns="50800" anchor="ctr"/>
          <a:lstStyle/>
          <a:p>
            <a:pPr>
              <a:defRPr sz="3200"/>
            </a:pPr>
            <a:endParaRPr/>
          </a:p>
        </p:txBody>
      </p:sp>
      <p:sp>
        <p:nvSpPr>
          <p:cNvPr id="2869" name="矩形"/>
          <p:cNvSpPr/>
          <p:nvPr/>
        </p:nvSpPr>
        <p:spPr>
          <a:xfrm>
            <a:off x="16673290" y="8261550"/>
            <a:ext cx="1537495" cy="948872"/>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endParaRPr/>
          </a:p>
        </p:txBody>
      </p:sp>
      <p:sp>
        <p:nvSpPr>
          <p:cNvPr id="2870" name="线条"/>
          <p:cNvSpPr/>
          <p:nvPr/>
        </p:nvSpPr>
        <p:spPr>
          <a:xfrm flipV="1">
            <a:off x="18252560" y="6213532"/>
            <a:ext cx="2215493" cy="1063150"/>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71" name="线条"/>
          <p:cNvSpPr/>
          <p:nvPr/>
        </p:nvSpPr>
        <p:spPr>
          <a:xfrm flipH="1" flipV="1">
            <a:off x="18234013" y="8232403"/>
            <a:ext cx="2139250" cy="605444"/>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72" name="系统…"/>
          <p:cNvSpPr/>
          <p:nvPr/>
        </p:nvSpPr>
        <p:spPr>
          <a:xfrm>
            <a:off x="20554382" y="6244038"/>
            <a:ext cx="1756967" cy="2644181"/>
          </a:xfrm>
          <a:prstGeom prst="rect">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3200"/>
            </a:pPr>
            <a:r>
              <a:t>系统</a:t>
            </a:r>
          </a:p>
          <a:p>
            <a:pPr>
              <a:defRPr sz="3200"/>
            </a:pPr>
            <a:r>
              <a:t>调用</a:t>
            </a:r>
          </a:p>
          <a:p>
            <a:pPr>
              <a:defRPr sz="3200"/>
            </a:pPr>
            <a:r>
              <a:t>处理子程序</a:t>
            </a:r>
          </a:p>
        </p:txBody>
      </p:sp>
      <p:sp>
        <p:nvSpPr>
          <p:cNvPr id="2873" name="系统调用的嵌套"/>
          <p:cNvSpPr/>
          <p:nvPr/>
        </p:nvSpPr>
        <p:spPr>
          <a:xfrm>
            <a:off x="15139368" y="10903743"/>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系统调用的嵌套</a:t>
            </a:r>
          </a:p>
        </p:txBody>
      </p:sp>
      <p:sp>
        <p:nvSpPr>
          <p:cNvPr id="2874" name="调用"/>
          <p:cNvSpPr/>
          <p:nvPr/>
        </p:nvSpPr>
        <p:spPr>
          <a:xfrm>
            <a:off x="18443565" y="56328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调用</a:t>
            </a:r>
          </a:p>
        </p:txBody>
      </p:sp>
      <p:sp>
        <p:nvSpPr>
          <p:cNvPr id="2875" name="返回"/>
          <p:cNvSpPr/>
          <p:nvPr/>
        </p:nvSpPr>
        <p:spPr>
          <a:xfrm>
            <a:off x="18519089" y="8606362"/>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返回</a:t>
            </a:r>
          </a:p>
        </p:txBody>
      </p:sp>
      <p:sp>
        <p:nvSpPr>
          <p:cNvPr id="2876" name="系统调用"/>
          <p:cNvSpPr/>
          <p:nvPr/>
        </p:nvSpPr>
        <p:spPr>
          <a:xfrm>
            <a:off x="720940" y="1010742"/>
            <a:ext cx="32767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系统调用</a:t>
            </a:r>
          </a:p>
        </p:txBody>
      </p:sp>
      <p:pic>
        <p:nvPicPr>
          <p:cNvPr id="2878" name="屏幕快照 2019-03-03 下午8.32.19.png" descr="屏幕快照 2019-03-03 下午8.32.19.png"/>
          <p:cNvPicPr>
            <a:picLocks noChangeAspect="1"/>
          </p:cNvPicPr>
          <p:nvPr/>
        </p:nvPicPr>
        <p:blipFill>
          <a:blip r:embed="rId3">
            <a:extLst/>
          </a:blip>
          <a:stretch>
            <a:fillRect/>
          </a:stretch>
        </p:blipFill>
        <p:spPr>
          <a:xfrm>
            <a:off x="19321611" y="891433"/>
            <a:ext cx="4367654" cy="1909744"/>
          </a:xfrm>
          <a:prstGeom prst="rect">
            <a:avLst/>
          </a:prstGeom>
          <a:ln w="12700">
            <a:miter lim="400000"/>
          </a:ln>
        </p:spPr>
      </p:pic>
      <p:sp>
        <p:nvSpPr>
          <p:cNvPr id="45"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200006898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0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50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04" name="就绪态"/>
          <p:cNvSpPr/>
          <p:nvPr/>
        </p:nvSpPr>
        <p:spPr>
          <a:xfrm>
            <a:off x="7676008" y="8684023"/>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就绪态</a:t>
            </a:r>
          </a:p>
        </p:txBody>
      </p:sp>
      <p:sp>
        <p:nvSpPr>
          <p:cNvPr id="1505" name="选…"/>
          <p:cNvSpPr/>
          <p:nvPr/>
        </p:nvSpPr>
        <p:spPr>
          <a:xfrm>
            <a:off x="7357546"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选</a:t>
            </a:r>
          </a:p>
          <a:p>
            <a:pPr lvl="1" algn="l">
              <a:defRPr sz="4800">
                <a:latin typeface="Lantinghei SC Extralight"/>
                <a:ea typeface="Lantinghei SC Extralight"/>
                <a:cs typeface="Lantinghei SC Extralight"/>
                <a:sym typeface="Lantinghei SC Extralight"/>
              </a:defRPr>
            </a:pPr>
            <a:r>
              <a:t>中</a:t>
            </a:r>
          </a:p>
        </p:txBody>
      </p:sp>
      <p:sp>
        <p:nvSpPr>
          <p:cNvPr id="1506" name="线条"/>
          <p:cNvSpPr/>
          <p:nvPr/>
        </p:nvSpPr>
        <p:spPr>
          <a:xfrm>
            <a:off x="8648911" y="5192377"/>
            <a:ext cx="1" cy="3331246"/>
          </a:xfrm>
          <a:prstGeom prst="line">
            <a:avLst/>
          </a:prstGeom>
          <a:ln w="101600">
            <a:solidFill>
              <a:srgbClr val="000000"/>
            </a:solidFill>
            <a:miter lim="400000"/>
            <a:headEnd type="triangle"/>
          </a:ln>
        </p:spPr>
        <p:txBody>
          <a:bodyPr lIns="50800" tIns="50800" rIns="50800" bIns="50800" anchor="ctr"/>
          <a:lstStyle/>
          <a:p>
            <a:pPr>
              <a:defRPr sz="3200"/>
            </a:pPr>
            <a:endParaRPr/>
          </a:p>
        </p:txBody>
      </p:sp>
      <p:sp>
        <p:nvSpPr>
          <p:cNvPr id="1507"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508" name="线条"/>
          <p:cNvSpPr/>
          <p:nvPr/>
        </p:nvSpPr>
        <p:spPr>
          <a:xfrm>
            <a:off x="10503243" y="4466176"/>
            <a:ext cx="3893568" cy="226844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09" name="线条"/>
          <p:cNvSpPr/>
          <p:nvPr/>
        </p:nvSpPr>
        <p:spPr>
          <a:xfrm flipH="1">
            <a:off x="10478134" y="6845015"/>
            <a:ext cx="3890406" cy="2500382"/>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10"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511" name="执行态"/>
          <p:cNvSpPr/>
          <p:nvPr/>
        </p:nvSpPr>
        <p:spPr>
          <a:xfrm>
            <a:off x="7676008" y="3761976"/>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执行态</a:t>
            </a:r>
          </a:p>
        </p:txBody>
      </p:sp>
      <p:sp>
        <p:nvSpPr>
          <p:cNvPr id="1512" name="阻塞态"/>
          <p:cNvSpPr/>
          <p:nvPr/>
        </p:nvSpPr>
        <p:spPr>
          <a:xfrm>
            <a:off x="14368225" y="6117754"/>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阻塞态</a:t>
            </a:r>
          </a:p>
        </p:txBody>
      </p:sp>
      <p:pic>
        <p:nvPicPr>
          <p:cNvPr id="1513" name="线条" descr="线条"/>
          <p:cNvPicPr>
            <a:picLocks/>
          </p:cNvPicPr>
          <p:nvPr/>
        </p:nvPicPr>
        <p:blipFill>
          <a:blip r:embed="rId3">
            <a:extLst/>
          </a:blip>
          <a:stretch>
            <a:fillRect/>
          </a:stretch>
        </p:blipFill>
        <p:spPr>
          <a:xfrm rot="18900000">
            <a:off x="14961176" y="3303725"/>
            <a:ext cx="964356" cy="352235"/>
          </a:xfrm>
          <a:prstGeom prst="rect">
            <a:avLst/>
          </a:prstGeom>
        </p:spPr>
      </p:pic>
      <p:sp>
        <p:nvSpPr>
          <p:cNvPr id="1515" name="启动外围设备…"/>
          <p:cNvSpPr/>
          <p:nvPr/>
        </p:nvSpPr>
        <p:spPr>
          <a:xfrm>
            <a:off x="15953241" y="1487191"/>
            <a:ext cx="3225603" cy="201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启动外围设备</a:t>
            </a:r>
          </a:p>
          <a:p>
            <a:pPr lvl="1" algn="l">
              <a:defRPr sz="3600">
                <a:latin typeface="Lantinghei SC Extralight"/>
                <a:ea typeface="Lantinghei SC Extralight"/>
                <a:cs typeface="Lantinghei SC Extralight"/>
                <a:sym typeface="Lantinghei SC Extralight"/>
              </a:defRPr>
            </a:pPr>
            <a:r>
              <a:t>申请资源</a:t>
            </a:r>
          </a:p>
          <a:p>
            <a:pPr lvl="1" algn="l">
              <a:defRPr sz="3600">
                <a:latin typeface="Lantinghei SC Extralight"/>
                <a:ea typeface="Lantinghei SC Extralight"/>
                <a:cs typeface="Lantinghei SC Extralight"/>
                <a:sym typeface="Lantinghei SC Extralight"/>
              </a:defRPr>
            </a:pPr>
            <a:r>
              <a:t>出现故障</a:t>
            </a:r>
          </a:p>
        </p:txBody>
      </p:sp>
      <p:sp>
        <p:nvSpPr>
          <p:cNvPr id="1516" name="外围设备工作结束…"/>
          <p:cNvSpPr/>
          <p:nvPr/>
        </p:nvSpPr>
        <p:spPr>
          <a:xfrm>
            <a:off x="17472891" y="9147281"/>
            <a:ext cx="4597203" cy="201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外围设备工作结束</a:t>
            </a:r>
          </a:p>
          <a:p>
            <a:pPr lvl="1" algn="l">
              <a:defRPr sz="3600">
                <a:latin typeface="Lantinghei SC Extralight"/>
                <a:ea typeface="Lantinghei SC Extralight"/>
                <a:cs typeface="Lantinghei SC Extralight"/>
                <a:sym typeface="Lantinghei SC Extralight"/>
              </a:defRPr>
            </a:pPr>
            <a:r>
              <a:t>等待的资源得到满足</a:t>
            </a:r>
          </a:p>
          <a:p>
            <a:pPr lvl="1" algn="l">
              <a:defRPr sz="3600">
                <a:latin typeface="Lantinghei SC Extralight"/>
                <a:ea typeface="Lantinghei SC Extralight"/>
                <a:cs typeface="Lantinghei SC Extralight"/>
                <a:sym typeface="Lantinghei SC Extralight"/>
              </a:defRPr>
            </a:pPr>
            <a:r>
              <a:t>故障排除</a:t>
            </a:r>
          </a:p>
        </p:txBody>
      </p:sp>
      <p:pic>
        <p:nvPicPr>
          <p:cNvPr id="1517" name="线条" descr="线条"/>
          <p:cNvPicPr>
            <a:picLocks/>
          </p:cNvPicPr>
          <p:nvPr/>
        </p:nvPicPr>
        <p:blipFill>
          <a:blip r:embed="rId4">
            <a:extLst/>
          </a:blip>
          <a:stretch>
            <a:fillRect/>
          </a:stretch>
        </p:blipFill>
        <p:spPr>
          <a:xfrm rot="2700000">
            <a:off x="16448447" y="9295320"/>
            <a:ext cx="965592" cy="352234"/>
          </a:xfrm>
          <a:prstGeom prst="rect">
            <a:avLst/>
          </a:prstGeom>
        </p:spPr>
      </p:pic>
      <p:pic>
        <p:nvPicPr>
          <p:cNvPr id="1519" name="线条" descr="线条"/>
          <p:cNvPicPr>
            <a:picLocks/>
          </p:cNvPicPr>
          <p:nvPr/>
        </p:nvPicPr>
        <p:blipFill>
          <a:blip r:embed="rId5">
            <a:extLst/>
          </a:blip>
          <a:stretch>
            <a:fillRect/>
          </a:stretch>
        </p:blipFill>
        <p:spPr>
          <a:xfrm rot="10800000">
            <a:off x="5978302" y="6681883"/>
            <a:ext cx="1275984" cy="352234"/>
          </a:xfrm>
          <a:prstGeom prst="rect">
            <a:avLst/>
          </a:prstGeom>
        </p:spPr>
      </p:pic>
      <p:sp>
        <p:nvSpPr>
          <p:cNvPr id="1521" name="进程调度策略"/>
          <p:cNvSpPr/>
          <p:nvPr/>
        </p:nvSpPr>
        <p:spPr>
          <a:xfrm>
            <a:off x="2733618" y="6483350"/>
            <a:ext cx="3098801" cy="74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进程调度策略</a:t>
            </a:r>
          </a:p>
        </p:txBody>
      </p:sp>
      <p:sp>
        <p:nvSpPr>
          <p:cNvPr id="1522" name="进程的状态"/>
          <p:cNvSpPr/>
          <p:nvPr/>
        </p:nvSpPr>
        <p:spPr>
          <a:xfrm>
            <a:off x="593940" y="883742"/>
            <a:ext cx="4299439" cy="1103552"/>
          </a:xfrm>
          <a:prstGeom prst="roundRect">
            <a:avLst>
              <a:gd name="adj" fmla="val 16311"/>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进程的状态</a:t>
            </a:r>
          </a:p>
        </p:txBody>
      </p:sp>
      <p:pic>
        <p:nvPicPr>
          <p:cNvPr id="1524" name="屏幕快照 2019-03-03 下午8.04.49.png" descr="屏幕快照 2019-03-03 下午8.04.49.png"/>
          <p:cNvPicPr>
            <a:picLocks noChangeAspect="1"/>
          </p:cNvPicPr>
          <p:nvPr/>
        </p:nvPicPr>
        <p:blipFill>
          <a:blip r:embed="rId7">
            <a:extLst/>
          </a:blip>
          <a:stretch>
            <a:fillRect/>
          </a:stretch>
        </p:blipFill>
        <p:spPr>
          <a:xfrm>
            <a:off x="21022378" y="1113613"/>
            <a:ext cx="2575234" cy="643810"/>
          </a:xfrm>
          <a:prstGeom prst="rect">
            <a:avLst/>
          </a:prstGeom>
          <a:ln w="12700">
            <a:miter lim="400000"/>
          </a:ln>
        </p:spPr>
      </p:pic>
      <p:sp>
        <p:nvSpPr>
          <p:cNvPr id="23"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1543730331"/>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0"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881" name="何为系统调用？请简述系统调用与一般函数调用的区别。"/>
          <p:cNvSpPr/>
          <p:nvPr/>
        </p:nvSpPr>
        <p:spPr>
          <a:xfrm>
            <a:off x="2373217" y="3382252"/>
            <a:ext cx="15354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何为系统调用？请简述系统调用与一般函数调用的区别。</a:t>
            </a:r>
          </a:p>
        </p:txBody>
      </p:sp>
      <p:sp>
        <p:nvSpPr>
          <p:cNvPr id="288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883"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6"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59788759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886" name="何为系统调用？请简述系统调用与一般函数调用的区别。"/>
          <p:cNvSpPr/>
          <p:nvPr/>
        </p:nvSpPr>
        <p:spPr>
          <a:xfrm>
            <a:off x="2373217" y="3382252"/>
            <a:ext cx="15354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何为系统调用？请简述系统调用与一般函数调用的区别。</a:t>
            </a:r>
          </a:p>
        </p:txBody>
      </p:sp>
      <p:sp>
        <p:nvSpPr>
          <p:cNvPr id="288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888"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889" name="系统调用是一群预先定义好的模块，它们提供一条管道让应用程序或一般用户能由此得到核心程序的服务。…"/>
          <p:cNvSpPr/>
          <p:nvPr/>
        </p:nvSpPr>
        <p:spPr>
          <a:xfrm>
            <a:off x="2500659" y="5394335"/>
            <a:ext cx="19739823" cy="629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400">
                <a:latin typeface="Lantinghei SC Extralight"/>
                <a:ea typeface="Lantinghei SC Extralight"/>
                <a:cs typeface="Lantinghei SC Extralight"/>
                <a:sym typeface="Lantinghei SC Extralight"/>
              </a:defRPr>
            </a:pPr>
            <a:r>
              <a:t>系统调用是一群</a:t>
            </a:r>
            <a:r>
              <a:rPr>
                <a:solidFill>
                  <a:schemeClr val="accent5"/>
                </a:solidFill>
              </a:rPr>
              <a:t>预先定义好的模块</a:t>
            </a:r>
            <a:r>
              <a:t>，它们提供一条管道让应用程序或一般用户能由此</a:t>
            </a:r>
            <a:r>
              <a:rPr>
                <a:solidFill>
                  <a:schemeClr val="accent5"/>
                </a:solidFill>
              </a:rPr>
              <a:t>得到核心程序的服务</a:t>
            </a:r>
            <a:r>
              <a:t>。</a:t>
            </a:r>
          </a:p>
          <a:p>
            <a:pPr algn="l">
              <a:defRPr sz="4400">
                <a:latin typeface="Lantinghei SC Extralight"/>
                <a:ea typeface="Lantinghei SC Extralight"/>
                <a:cs typeface="Lantinghei SC Extralight"/>
                <a:sym typeface="Lantinghei SC Extralight"/>
              </a:defRPr>
            </a:pPr>
            <a:endParaRPr/>
          </a:p>
          <a:p>
            <a:pPr algn="l">
              <a:defRPr sz="4400">
                <a:latin typeface="Lantinghei SC Extralight"/>
                <a:ea typeface="Lantinghei SC Extralight"/>
                <a:cs typeface="Lantinghei SC Extralight"/>
                <a:sym typeface="Lantinghei SC Extralight"/>
              </a:defRPr>
            </a:pPr>
            <a:r>
              <a:t>系统调用与一般函数调用的区别如下： </a:t>
            </a:r>
          </a:p>
          <a:p>
            <a:pPr algn="l">
              <a:defRPr sz="4400">
                <a:latin typeface="Lantinghei SC Extralight"/>
                <a:ea typeface="Lantinghei SC Extralight"/>
                <a:cs typeface="Lantinghei SC Extralight"/>
                <a:sym typeface="Lantinghei SC Extralight"/>
              </a:defRPr>
            </a:pPr>
            <a:r>
              <a:t>1) 系统调用运行在</a:t>
            </a:r>
            <a:r>
              <a:rPr>
                <a:solidFill>
                  <a:schemeClr val="accent5"/>
                </a:solidFill>
              </a:rPr>
              <a:t>系统态</a:t>
            </a:r>
            <a:r>
              <a:t>，而一般函数运行在</a:t>
            </a:r>
            <a:r>
              <a:rPr>
                <a:solidFill>
                  <a:schemeClr val="accent5"/>
                </a:solidFill>
              </a:rPr>
              <a:t>用户态</a:t>
            </a:r>
            <a:r>
              <a:t>。 </a:t>
            </a:r>
          </a:p>
          <a:p>
            <a:pPr algn="l">
              <a:defRPr sz="4400">
                <a:latin typeface="Lantinghei SC Extralight"/>
                <a:ea typeface="Lantinghei SC Extralight"/>
                <a:cs typeface="Lantinghei SC Extralight"/>
                <a:sym typeface="Lantinghei SC Extralight"/>
              </a:defRPr>
            </a:pPr>
            <a:r>
              <a:t>2) 系统调用与一般函数调用的</a:t>
            </a:r>
            <a:r>
              <a:rPr>
                <a:solidFill>
                  <a:schemeClr val="accent5"/>
                </a:solidFill>
              </a:rPr>
              <a:t>执行过程不同</a:t>
            </a:r>
            <a:r>
              <a:t>。系统调用执行时，当前进程被中断，由系统找相应的系统调用子程序，并在系统态下执行，执行结果返回进程。 </a:t>
            </a:r>
          </a:p>
          <a:p>
            <a:pPr algn="l">
              <a:defRPr sz="4400">
                <a:latin typeface="Lantinghei SC Extralight"/>
                <a:ea typeface="Lantinghei SC Extralight"/>
                <a:cs typeface="Lantinghei SC Extralight"/>
                <a:sym typeface="Lantinghei SC Extralight"/>
              </a:defRPr>
            </a:pPr>
            <a:r>
              <a:t>3) 系统调用要进行“</a:t>
            </a:r>
            <a:r>
              <a:rPr>
                <a:solidFill>
                  <a:schemeClr val="accent5"/>
                </a:solidFill>
              </a:rPr>
              <a:t>中断处理</a:t>
            </a:r>
            <a:r>
              <a:t>”，比一般函数调用多了一些</a:t>
            </a:r>
            <a:r>
              <a:rPr>
                <a:solidFill>
                  <a:schemeClr val="accent5"/>
                </a:solidFill>
              </a:rPr>
              <a:t>系统开销</a:t>
            </a:r>
            <a:r>
              <a:t>。 </a:t>
            </a:r>
          </a:p>
        </p:txBody>
      </p:sp>
      <p:sp>
        <p:nvSpPr>
          <p:cNvPr id="7" name="2.3.3 系统调用"/>
          <p:cNvSpPr/>
          <p:nvPr/>
        </p:nvSpPr>
        <p:spPr>
          <a:xfrm>
            <a:off x="139222" y="8848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2.3.3 系统调用</a:t>
            </a:r>
          </a:p>
        </p:txBody>
      </p:sp>
    </p:spTree>
    <p:extLst>
      <p:ext uri="{BB962C8B-B14F-4D97-AF65-F5344CB8AC3E}">
        <p14:creationId xmlns:p14="http://schemas.microsoft.com/office/powerpoint/2010/main" val="62085846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4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945"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2946"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2947"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2948"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2949"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2950"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295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952" name="中断"/>
          <p:cNvSpPr/>
          <p:nvPr/>
        </p:nvSpPr>
        <p:spPr>
          <a:xfrm>
            <a:off x="15982663" y="4603595"/>
            <a:ext cx="513664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中断</a:t>
            </a:r>
          </a:p>
        </p:txBody>
      </p:sp>
      <p:sp>
        <p:nvSpPr>
          <p:cNvPr id="2953" name="时钟"/>
          <p:cNvSpPr/>
          <p:nvPr/>
        </p:nvSpPr>
        <p:spPr>
          <a:xfrm>
            <a:off x="15982663" y="5591668"/>
            <a:ext cx="6404917"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时钟</a:t>
            </a:r>
          </a:p>
        </p:txBody>
      </p:sp>
      <p:sp>
        <p:nvSpPr>
          <p:cNvPr id="2954" name="系统调用"/>
          <p:cNvSpPr/>
          <p:nvPr/>
        </p:nvSpPr>
        <p:spPr>
          <a:xfrm>
            <a:off x="15982663" y="6557373"/>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系统调用</a:t>
            </a:r>
          </a:p>
        </p:txBody>
      </p:sp>
      <p:sp>
        <p:nvSpPr>
          <p:cNvPr id="2955" name="线条"/>
          <p:cNvSpPr/>
          <p:nvPr/>
        </p:nvSpPr>
        <p:spPr>
          <a:xfrm flipV="1">
            <a:off x="15648498" y="4773951"/>
            <a:ext cx="1" cy="2738986"/>
          </a:xfrm>
          <a:prstGeom prst="line">
            <a:avLst/>
          </a:prstGeom>
          <a:ln w="38100">
            <a:solidFill>
              <a:srgbClr val="000000"/>
            </a:solidFill>
            <a:miter lim="400000"/>
          </a:ln>
        </p:spPr>
        <p:txBody>
          <a:bodyPr lIns="50800" tIns="50800" rIns="50800" bIns="50800" anchor="ctr"/>
          <a:lstStyle/>
          <a:p>
            <a:pPr>
              <a:defRPr sz="3200"/>
            </a:pPr>
            <a:endParaRPr/>
          </a:p>
        </p:txBody>
      </p:sp>
      <p:sp>
        <p:nvSpPr>
          <p:cNvPr id="2956" name="线条"/>
          <p:cNvSpPr/>
          <p:nvPr/>
        </p:nvSpPr>
        <p:spPr>
          <a:xfrm>
            <a:off x="15134612" y="6132259"/>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2957"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4519728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6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961"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2962"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2963"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2964"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2965"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2966"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296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968"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789413231"/>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6" name="第二章…"/>
          <p:cNvSpPr/>
          <p:nvPr/>
        </p:nvSpPr>
        <p:spPr>
          <a:xfrm>
            <a:off x="8659812" y="4386262"/>
            <a:ext cx="7064376" cy="4943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latin typeface="Lantinghei SC Demibold"/>
                <a:ea typeface="Lantinghei SC Demibold"/>
                <a:cs typeface="Lantinghei SC Demibold"/>
                <a:sym typeface="Lantinghei SC Demibold"/>
              </a:defRPr>
            </a:pPr>
            <a:r>
              <a:t>第二章</a:t>
            </a:r>
          </a:p>
          <a:p>
            <a:pPr defTabSz="821531">
              <a:defRPr sz="13600">
                <a:latin typeface="Lantinghei SC Demibold"/>
                <a:ea typeface="Lantinghei SC Demibold"/>
                <a:cs typeface="Lantinghei SC Demibold"/>
                <a:sym typeface="Lantinghei SC Demibold"/>
              </a:defRPr>
            </a:pPr>
            <a:r>
              <a:t>进程管理</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2"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73"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74"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75"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76"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77"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3"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84"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85"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86"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87"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88"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8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0"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3"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9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5" name="进程并发执行"/>
          <p:cNvSpPr/>
          <p:nvPr/>
        </p:nvSpPr>
        <p:spPr>
          <a:xfrm>
            <a:off x="10229850" y="129479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进程并发执行</a:t>
            </a:r>
          </a:p>
        </p:txBody>
      </p:sp>
      <p:sp>
        <p:nvSpPr>
          <p:cNvPr id="96" name="共享系统的资源"/>
          <p:cNvSpPr/>
          <p:nvPr/>
        </p:nvSpPr>
        <p:spPr>
          <a:xfrm>
            <a:off x="9912350" y="273279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共享系统的资源</a:t>
            </a:r>
          </a:p>
        </p:txBody>
      </p:sp>
      <p:sp>
        <p:nvSpPr>
          <p:cNvPr id="97" name="操作系统对共享过程进行控制和管理"/>
          <p:cNvSpPr/>
          <p:nvPr/>
        </p:nvSpPr>
        <p:spPr>
          <a:xfrm>
            <a:off x="7054849" y="4170790"/>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操作系统对共享过程进行控制和管理</a:t>
            </a:r>
          </a:p>
        </p:txBody>
      </p:sp>
      <p:sp>
        <p:nvSpPr>
          <p:cNvPr id="98" name="2.4.0 进程同步"/>
          <p:cNvSpPr/>
          <p:nvPr/>
        </p:nvSpPr>
        <p:spPr>
          <a:xfrm>
            <a:off x="355574" y="158763"/>
            <a:ext cx="309059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2.4.0 进程同步</a:t>
            </a:r>
          </a:p>
        </p:txBody>
      </p:sp>
      <p:pic>
        <p:nvPicPr>
          <p:cNvPr id="99" name="屏幕快照 2019-03-05 下午4.40.25.png" descr="屏幕快照 2019-03-05 下午4.40.25.png"/>
          <p:cNvPicPr>
            <a:picLocks noChangeAspect="1"/>
          </p:cNvPicPr>
          <p:nvPr/>
        </p:nvPicPr>
        <p:blipFill>
          <a:blip r:embed="rId3">
            <a:extLst/>
          </a:blip>
          <a:stretch>
            <a:fillRect/>
          </a:stretch>
        </p:blipFill>
        <p:spPr>
          <a:xfrm>
            <a:off x="19488868" y="696788"/>
            <a:ext cx="4323138" cy="1464012"/>
          </a:xfrm>
          <a:prstGeom prst="rect">
            <a:avLst/>
          </a:prstGeom>
          <a:ln w="12700">
            <a:miter lim="400000"/>
          </a:ln>
        </p:spPr>
      </p:pic>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4"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0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6" name="进程并发执行"/>
          <p:cNvSpPr/>
          <p:nvPr/>
        </p:nvSpPr>
        <p:spPr>
          <a:xfrm>
            <a:off x="10229850" y="129479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进程并发执行</a:t>
            </a:r>
          </a:p>
        </p:txBody>
      </p:sp>
      <p:sp>
        <p:nvSpPr>
          <p:cNvPr id="107" name="共享系统的资源"/>
          <p:cNvSpPr/>
          <p:nvPr/>
        </p:nvSpPr>
        <p:spPr>
          <a:xfrm>
            <a:off x="9912350" y="273279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共享系统的资源</a:t>
            </a:r>
          </a:p>
        </p:txBody>
      </p:sp>
      <p:sp>
        <p:nvSpPr>
          <p:cNvPr id="108" name="操作系统对共享过程进行控制和管理"/>
          <p:cNvSpPr/>
          <p:nvPr/>
        </p:nvSpPr>
        <p:spPr>
          <a:xfrm>
            <a:off x="7054849" y="4170790"/>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操作系统对共享过程进行控制和管理</a:t>
            </a:r>
          </a:p>
        </p:txBody>
      </p:sp>
      <p:sp>
        <p:nvSpPr>
          <p:cNvPr id="109" name="同步机制"/>
          <p:cNvSpPr/>
          <p:nvPr/>
        </p:nvSpPr>
        <p:spPr>
          <a:xfrm>
            <a:off x="10864850" y="62770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同步机制</a:t>
            </a:r>
          </a:p>
        </p:txBody>
      </p:sp>
      <p:sp>
        <p:nvSpPr>
          <p:cNvPr id="110" name="保证在多任务共享系统资源的情况下，程序执行能得到正确的结果"/>
          <p:cNvSpPr/>
          <p:nvPr/>
        </p:nvSpPr>
        <p:spPr>
          <a:xfrm>
            <a:off x="3007203" y="9295998"/>
            <a:ext cx="18968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保证在多任务共享系统资源的情况下，程序执行能得到正确的结果</a:t>
            </a:r>
          </a:p>
        </p:txBody>
      </p:sp>
      <p:sp>
        <p:nvSpPr>
          <p:cNvPr id="111" name="线条"/>
          <p:cNvSpPr/>
          <p:nvPr/>
        </p:nvSpPr>
        <p:spPr>
          <a:xfrm>
            <a:off x="12191999" y="7642657"/>
            <a:ext cx="1" cy="1278376"/>
          </a:xfrm>
          <a:prstGeom prst="line">
            <a:avLst/>
          </a:prstGeom>
          <a:ln w="101600">
            <a:solidFill>
              <a:srgbClr val="000000"/>
            </a:solidFill>
            <a:miter lim="400000"/>
            <a:tailEnd type="triangle"/>
          </a:ln>
        </p:spPr>
        <p:txBody>
          <a:bodyPr lIns="50800" tIns="50800" rIns="50800" bIns="50800" anchor="ctr"/>
          <a:lstStyle/>
          <a:p>
            <a:pPr>
              <a:defRPr sz="3200"/>
            </a:pPr>
            <a:endParaRPr/>
          </a:p>
        </p:txBody>
      </p:sp>
      <p:pic>
        <p:nvPicPr>
          <p:cNvPr id="113" name="屏幕快照 2019-03-05 下午4.40.25.png" descr="屏幕快照 2019-03-05 下午4.40.25.png"/>
          <p:cNvPicPr>
            <a:picLocks noChangeAspect="1"/>
          </p:cNvPicPr>
          <p:nvPr/>
        </p:nvPicPr>
        <p:blipFill>
          <a:blip r:embed="rId3">
            <a:extLst/>
          </a:blip>
          <a:stretch>
            <a:fillRect/>
          </a:stretch>
        </p:blipFill>
        <p:spPr>
          <a:xfrm>
            <a:off x="19488867" y="696788"/>
            <a:ext cx="4323139" cy="1464012"/>
          </a:xfrm>
          <a:prstGeom prst="rect">
            <a:avLst/>
          </a:prstGeom>
          <a:ln w="12700">
            <a:miter lim="400000"/>
          </a:ln>
        </p:spPr>
      </p:pic>
      <p:sp>
        <p:nvSpPr>
          <p:cNvPr id="13" name="2.4.0 进程同步"/>
          <p:cNvSpPr/>
          <p:nvPr/>
        </p:nvSpPr>
        <p:spPr>
          <a:xfrm>
            <a:off x="355574" y="158763"/>
            <a:ext cx="309059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2.4.0 进程同步</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9" name="多道程序环境下…"/>
          <p:cNvSpPr/>
          <p:nvPr/>
        </p:nvSpPr>
        <p:spPr>
          <a:xfrm>
            <a:off x="772391" y="5806605"/>
            <a:ext cx="4876554"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多道程序环境下</a:t>
            </a:r>
          </a:p>
          <a:p>
            <a:r>
              <a:t>进程之间的关系</a:t>
            </a:r>
          </a:p>
        </p:txBody>
      </p:sp>
      <p:sp>
        <p:nvSpPr>
          <p:cNvPr id="12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21"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
        <p:nvSpPr>
          <p:cNvPr id="122" name="进程同步的基本概念"/>
          <p:cNvSpPr/>
          <p:nvPr/>
        </p:nvSpPr>
        <p:spPr>
          <a:xfrm>
            <a:off x="435982" y="910069"/>
            <a:ext cx="6413663"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pic>
        <p:nvPicPr>
          <p:cNvPr id="123" name="屏幕快照 2019-03-05 下午4.40.25.png" descr="屏幕快照 2019-03-05 下午4.40.25.png"/>
          <p:cNvPicPr>
            <a:picLocks noChangeAspect="1"/>
          </p:cNvPicPr>
          <p:nvPr/>
        </p:nvPicPr>
        <p:blipFill>
          <a:blip r:embed="rId3">
            <a:extLst/>
          </a:blip>
          <a:stretch>
            <a:fillRect/>
          </a:stretch>
        </p:blipFill>
        <p:spPr>
          <a:xfrm>
            <a:off x="19488867" y="696788"/>
            <a:ext cx="4323139" cy="146401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2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52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29" name="就绪态"/>
          <p:cNvSpPr/>
          <p:nvPr/>
        </p:nvSpPr>
        <p:spPr>
          <a:xfrm>
            <a:off x="7676008" y="8684023"/>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就绪态</a:t>
            </a:r>
          </a:p>
        </p:txBody>
      </p:sp>
      <p:sp>
        <p:nvSpPr>
          <p:cNvPr id="1530" name="选…"/>
          <p:cNvSpPr/>
          <p:nvPr/>
        </p:nvSpPr>
        <p:spPr>
          <a:xfrm>
            <a:off x="7357546"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选</a:t>
            </a:r>
          </a:p>
          <a:p>
            <a:pPr lvl="1" algn="l">
              <a:defRPr sz="4800">
                <a:latin typeface="Lantinghei SC Extralight"/>
                <a:ea typeface="Lantinghei SC Extralight"/>
                <a:cs typeface="Lantinghei SC Extralight"/>
                <a:sym typeface="Lantinghei SC Extralight"/>
              </a:defRPr>
            </a:pPr>
            <a:r>
              <a:t>中</a:t>
            </a:r>
          </a:p>
        </p:txBody>
      </p:sp>
      <p:sp>
        <p:nvSpPr>
          <p:cNvPr id="1531" name="线条"/>
          <p:cNvSpPr/>
          <p:nvPr/>
        </p:nvSpPr>
        <p:spPr>
          <a:xfrm>
            <a:off x="8648911" y="5192377"/>
            <a:ext cx="1" cy="3331246"/>
          </a:xfrm>
          <a:prstGeom prst="line">
            <a:avLst/>
          </a:prstGeom>
          <a:ln w="101600">
            <a:solidFill>
              <a:srgbClr val="000000"/>
            </a:solidFill>
            <a:miter lim="400000"/>
            <a:headEnd type="triangle"/>
          </a:ln>
        </p:spPr>
        <p:txBody>
          <a:bodyPr lIns="50800" tIns="50800" rIns="50800" bIns="50800" anchor="ctr"/>
          <a:lstStyle/>
          <a:p>
            <a:pPr>
              <a:defRPr sz="3200"/>
            </a:pPr>
            <a:endParaRPr/>
          </a:p>
        </p:txBody>
      </p:sp>
      <p:sp>
        <p:nvSpPr>
          <p:cNvPr id="1532"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533" name="线条"/>
          <p:cNvSpPr/>
          <p:nvPr/>
        </p:nvSpPr>
        <p:spPr>
          <a:xfrm>
            <a:off x="10503243" y="4466176"/>
            <a:ext cx="3893568" cy="226844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34" name="线条"/>
          <p:cNvSpPr/>
          <p:nvPr/>
        </p:nvSpPr>
        <p:spPr>
          <a:xfrm flipH="1">
            <a:off x="10478134" y="6845015"/>
            <a:ext cx="3890406" cy="2500382"/>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35"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536" name="线条"/>
          <p:cNvSpPr/>
          <p:nvPr/>
        </p:nvSpPr>
        <p:spPr>
          <a:xfrm>
            <a:off x="9662582" y="5192377"/>
            <a:ext cx="1" cy="333124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37" name="落…"/>
          <p:cNvSpPr/>
          <p:nvPr/>
        </p:nvSpPr>
        <p:spPr>
          <a:xfrm>
            <a:off x="9796402"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落</a:t>
            </a:r>
          </a:p>
          <a:p>
            <a:pPr lvl="1" algn="l">
              <a:defRPr sz="4800">
                <a:latin typeface="Lantinghei SC Extralight"/>
                <a:ea typeface="Lantinghei SC Extralight"/>
                <a:cs typeface="Lantinghei SC Extralight"/>
                <a:sym typeface="Lantinghei SC Extralight"/>
              </a:defRPr>
            </a:pPr>
            <a:r>
              <a:t>选</a:t>
            </a:r>
          </a:p>
        </p:txBody>
      </p:sp>
      <p:sp>
        <p:nvSpPr>
          <p:cNvPr id="1538" name="执行态"/>
          <p:cNvSpPr/>
          <p:nvPr/>
        </p:nvSpPr>
        <p:spPr>
          <a:xfrm>
            <a:off x="7676008" y="3761976"/>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执行态</a:t>
            </a:r>
          </a:p>
        </p:txBody>
      </p:sp>
      <p:sp>
        <p:nvSpPr>
          <p:cNvPr id="1539" name="阻塞态"/>
          <p:cNvSpPr/>
          <p:nvPr/>
        </p:nvSpPr>
        <p:spPr>
          <a:xfrm>
            <a:off x="14368225" y="6117754"/>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阻塞态</a:t>
            </a:r>
          </a:p>
        </p:txBody>
      </p:sp>
      <p:sp>
        <p:nvSpPr>
          <p:cNvPr id="1540"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541"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pic>
        <p:nvPicPr>
          <p:cNvPr id="1542" name="线条" descr="线条"/>
          <p:cNvPicPr>
            <a:picLocks/>
          </p:cNvPicPr>
          <p:nvPr/>
        </p:nvPicPr>
        <p:blipFill>
          <a:blip r:embed="rId3">
            <a:extLst/>
          </a:blip>
          <a:stretch>
            <a:fillRect/>
          </a:stretch>
        </p:blipFill>
        <p:spPr>
          <a:xfrm rot="18900000">
            <a:off x="14961176" y="3303725"/>
            <a:ext cx="964356" cy="352235"/>
          </a:xfrm>
          <a:prstGeom prst="rect">
            <a:avLst/>
          </a:prstGeom>
        </p:spPr>
      </p:pic>
      <p:sp>
        <p:nvSpPr>
          <p:cNvPr id="1544" name="启动外围设备…"/>
          <p:cNvSpPr/>
          <p:nvPr/>
        </p:nvSpPr>
        <p:spPr>
          <a:xfrm>
            <a:off x="15953241" y="1487191"/>
            <a:ext cx="3225603" cy="201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启动外围设备</a:t>
            </a:r>
          </a:p>
          <a:p>
            <a:pPr lvl="1" algn="l">
              <a:defRPr sz="3600">
                <a:latin typeface="Lantinghei SC Extralight"/>
                <a:ea typeface="Lantinghei SC Extralight"/>
                <a:cs typeface="Lantinghei SC Extralight"/>
                <a:sym typeface="Lantinghei SC Extralight"/>
              </a:defRPr>
            </a:pPr>
            <a:r>
              <a:t>申请资源</a:t>
            </a:r>
          </a:p>
          <a:p>
            <a:pPr lvl="1" algn="l">
              <a:defRPr sz="3600">
                <a:latin typeface="Lantinghei SC Extralight"/>
                <a:ea typeface="Lantinghei SC Extralight"/>
                <a:cs typeface="Lantinghei SC Extralight"/>
                <a:sym typeface="Lantinghei SC Extralight"/>
              </a:defRPr>
            </a:pPr>
            <a:r>
              <a:t>出现故障</a:t>
            </a:r>
          </a:p>
        </p:txBody>
      </p:sp>
      <p:sp>
        <p:nvSpPr>
          <p:cNvPr id="1545" name="外围设备工作结束…"/>
          <p:cNvSpPr/>
          <p:nvPr/>
        </p:nvSpPr>
        <p:spPr>
          <a:xfrm>
            <a:off x="17472891" y="9147281"/>
            <a:ext cx="4597203" cy="201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外围设备工作结束</a:t>
            </a:r>
          </a:p>
          <a:p>
            <a:pPr lvl="1" algn="l">
              <a:defRPr sz="3600">
                <a:latin typeface="Lantinghei SC Extralight"/>
                <a:ea typeface="Lantinghei SC Extralight"/>
                <a:cs typeface="Lantinghei SC Extralight"/>
                <a:sym typeface="Lantinghei SC Extralight"/>
              </a:defRPr>
            </a:pPr>
            <a:r>
              <a:t>等待的资源得到满足</a:t>
            </a:r>
          </a:p>
          <a:p>
            <a:pPr lvl="1" algn="l">
              <a:defRPr sz="3600">
                <a:latin typeface="Lantinghei SC Extralight"/>
                <a:ea typeface="Lantinghei SC Extralight"/>
                <a:cs typeface="Lantinghei SC Extralight"/>
                <a:sym typeface="Lantinghei SC Extralight"/>
              </a:defRPr>
            </a:pPr>
            <a:r>
              <a:t>故障排除</a:t>
            </a:r>
          </a:p>
        </p:txBody>
      </p:sp>
      <p:pic>
        <p:nvPicPr>
          <p:cNvPr id="1546" name="线条" descr="线条"/>
          <p:cNvPicPr>
            <a:picLocks/>
          </p:cNvPicPr>
          <p:nvPr/>
        </p:nvPicPr>
        <p:blipFill>
          <a:blip r:embed="rId4">
            <a:extLst/>
          </a:blip>
          <a:stretch>
            <a:fillRect/>
          </a:stretch>
        </p:blipFill>
        <p:spPr>
          <a:xfrm rot="2700000">
            <a:off x="16448447" y="9295320"/>
            <a:ext cx="965592" cy="352234"/>
          </a:xfrm>
          <a:prstGeom prst="rect">
            <a:avLst/>
          </a:prstGeom>
        </p:spPr>
      </p:pic>
      <p:pic>
        <p:nvPicPr>
          <p:cNvPr id="1548" name="线条" descr="线条"/>
          <p:cNvPicPr>
            <a:picLocks/>
          </p:cNvPicPr>
          <p:nvPr/>
        </p:nvPicPr>
        <p:blipFill>
          <a:blip r:embed="rId5">
            <a:extLst/>
          </a:blip>
          <a:stretch>
            <a:fillRect/>
          </a:stretch>
        </p:blipFill>
        <p:spPr>
          <a:xfrm rot="10800000">
            <a:off x="5978302" y="6681883"/>
            <a:ext cx="1275984" cy="352234"/>
          </a:xfrm>
          <a:prstGeom prst="rect">
            <a:avLst/>
          </a:prstGeom>
        </p:spPr>
      </p:pic>
      <p:sp>
        <p:nvSpPr>
          <p:cNvPr id="1550" name="进程调度策略"/>
          <p:cNvSpPr/>
          <p:nvPr/>
        </p:nvSpPr>
        <p:spPr>
          <a:xfrm>
            <a:off x="2733618" y="6483350"/>
            <a:ext cx="3098801" cy="74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进程调度策略</a:t>
            </a:r>
          </a:p>
        </p:txBody>
      </p:sp>
      <p:sp>
        <p:nvSpPr>
          <p:cNvPr id="1551" name="分配时间用完…"/>
          <p:cNvSpPr/>
          <p:nvPr/>
        </p:nvSpPr>
        <p:spPr>
          <a:xfrm>
            <a:off x="2562764" y="8763466"/>
            <a:ext cx="3225602" cy="1384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分配时间用完</a:t>
            </a:r>
          </a:p>
          <a:p>
            <a:pPr lvl="1" algn="l">
              <a:defRPr sz="3600">
                <a:latin typeface="Lantinghei SC Extralight"/>
                <a:ea typeface="Lantinghei SC Extralight"/>
                <a:cs typeface="Lantinghei SC Extralight"/>
                <a:sym typeface="Lantinghei SC Extralight"/>
              </a:defRPr>
            </a:pPr>
            <a:r>
              <a:t>优先级</a:t>
            </a:r>
          </a:p>
        </p:txBody>
      </p:sp>
      <p:pic>
        <p:nvPicPr>
          <p:cNvPr id="1552" name="线条" descr="线条"/>
          <p:cNvPicPr>
            <a:picLocks/>
          </p:cNvPicPr>
          <p:nvPr/>
        </p:nvPicPr>
        <p:blipFill>
          <a:blip r:embed="rId6">
            <a:extLst/>
          </a:blip>
          <a:stretch>
            <a:fillRect/>
          </a:stretch>
        </p:blipFill>
        <p:spPr>
          <a:xfrm rot="8830159">
            <a:off x="5723698" y="7909710"/>
            <a:ext cx="4789543" cy="352235"/>
          </a:xfrm>
          <a:prstGeom prst="rect">
            <a:avLst/>
          </a:prstGeom>
        </p:spPr>
      </p:pic>
      <p:sp>
        <p:nvSpPr>
          <p:cNvPr id="1554" name="进程的状态"/>
          <p:cNvSpPr/>
          <p:nvPr/>
        </p:nvSpPr>
        <p:spPr>
          <a:xfrm>
            <a:off x="593940" y="883742"/>
            <a:ext cx="4299439" cy="1103552"/>
          </a:xfrm>
          <a:prstGeom prst="roundRect">
            <a:avLst>
              <a:gd name="adj" fmla="val 16311"/>
            </a:avLst>
          </a:prstGeom>
          <a:blipFill>
            <a:blip r:embed="rId7"/>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进程的状态</a:t>
            </a:r>
          </a:p>
        </p:txBody>
      </p:sp>
      <p:pic>
        <p:nvPicPr>
          <p:cNvPr id="1556" name="屏幕快照 2019-03-03 下午8.04.49.png" descr="屏幕快照 2019-03-03 下午8.04.49.png"/>
          <p:cNvPicPr>
            <a:picLocks noChangeAspect="1"/>
          </p:cNvPicPr>
          <p:nvPr/>
        </p:nvPicPr>
        <p:blipFill>
          <a:blip r:embed="rId8">
            <a:extLst/>
          </a:blip>
          <a:stretch>
            <a:fillRect/>
          </a:stretch>
        </p:blipFill>
        <p:spPr>
          <a:xfrm>
            <a:off x="21022378" y="1113613"/>
            <a:ext cx="2575234" cy="643810"/>
          </a:xfrm>
          <a:prstGeom prst="rect">
            <a:avLst/>
          </a:prstGeom>
          <a:ln w="12700">
            <a:miter lim="400000"/>
          </a:ln>
        </p:spPr>
      </p:pic>
      <p:sp>
        <p:nvSpPr>
          <p:cNvPr id="29"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172573371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7" name="多道程序环境下…"/>
          <p:cNvSpPr/>
          <p:nvPr/>
        </p:nvSpPr>
        <p:spPr>
          <a:xfrm>
            <a:off x="772391" y="5806605"/>
            <a:ext cx="4876554"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多道程序环境下</a:t>
            </a:r>
          </a:p>
          <a:p>
            <a:r>
              <a:t>进程之间的关系</a:t>
            </a:r>
          </a:p>
        </p:txBody>
      </p:sp>
      <p:sp>
        <p:nvSpPr>
          <p:cNvPr id="128" name="线条"/>
          <p:cNvSpPr/>
          <p:nvPr/>
        </p:nvSpPr>
        <p:spPr>
          <a:xfrm flipV="1">
            <a:off x="5831396" y="5408691"/>
            <a:ext cx="1270001" cy="127000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29" name="线条"/>
          <p:cNvSpPr/>
          <p:nvPr/>
        </p:nvSpPr>
        <p:spPr>
          <a:xfrm>
            <a:off x="5805714" y="6958374"/>
            <a:ext cx="1239959" cy="1239959"/>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30" name="资源共享关系"/>
          <p:cNvSpPr/>
          <p:nvPr/>
        </p:nvSpPr>
        <p:spPr>
          <a:xfrm>
            <a:off x="7251855" y="4785095"/>
            <a:ext cx="4876554"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资源共享关系</a:t>
            </a:r>
          </a:p>
        </p:txBody>
      </p:sp>
      <p:sp>
        <p:nvSpPr>
          <p:cNvPr id="131" name="相互合作关系"/>
          <p:cNvSpPr/>
          <p:nvPr/>
        </p:nvSpPr>
        <p:spPr>
          <a:xfrm>
            <a:off x="7251855" y="7940303"/>
            <a:ext cx="4876554"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相互合作关系</a:t>
            </a:r>
          </a:p>
        </p:txBody>
      </p:sp>
      <p:sp>
        <p:nvSpPr>
          <p:cNvPr id="13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34" name="进程同步的基本概念"/>
          <p:cNvSpPr/>
          <p:nvPr/>
        </p:nvSpPr>
        <p:spPr>
          <a:xfrm>
            <a:off x="435982" y="910069"/>
            <a:ext cx="6413663"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pic>
        <p:nvPicPr>
          <p:cNvPr id="135" name="屏幕快照 2019-03-05 下午4.40.25.png" descr="屏幕快照 2019-03-05 下午4.40.25.png"/>
          <p:cNvPicPr>
            <a:picLocks noChangeAspect="1"/>
          </p:cNvPicPr>
          <p:nvPr/>
        </p:nvPicPr>
        <p:blipFill>
          <a:blip r:embed="rId3">
            <a:extLst/>
          </a:blip>
          <a:stretch>
            <a:fillRect/>
          </a:stretch>
        </p:blipFill>
        <p:spPr>
          <a:xfrm>
            <a:off x="19488867" y="696788"/>
            <a:ext cx="4323139" cy="1464012"/>
          </a:xfrm>
          <a:prstGeom prst="rect">
            <a:avLst/>
          </a:prstGeom>
          <a:ln w="12700">
            <a:miter lim="400000"/>
          </a:ln>
        </p:spPr>
      </p:pic>
      <p:sp>
        <p:nvSpPr>
          <p:cNvPr id="13"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9" name="多道程序环境下…"/>
          <p:cNvSpPr/>
          <p:nvPr/>
        </p:nvSpPr>
        <p:spPr>
          <a:xfrm>
            <a:off x="772391" y="5806605"/>
            <a:ext cx="4876554"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多道程序环境下</a:t>
            </a:r>
          </a:p>
          <a:p>
            <a:r>
              <a:t>进程之间的关系</a:t>
            </a:r>
          </a:p>
        </p:txBody>
      </p:sp>
      <p:sp>
        <p:nvSpPr>
          <p:cNvPr id="140" name="资源共享关系"/>
          <p:cNvSpPr/>
          <p:nvPr/>
        </p:nvSpPr>
        <p:spPr>
          <a:xfrm>
            <a:off x="7251855" y="4785095"/>
            <a:ext cx="4876554"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资源共享关系</a:t>
            </a:r>
          </a:p>
        </p:txBody>
      </p:sp>
      <p:sp>
        <p:nvSpPr>
          <p:cNvPr id="141" name="相互合作关系"/>
          <p:cNvSpPr/>
          <p:nvPr/>
        </p:nvSpPr>
        <p:spPr>
          <a:xfrm>
            <a:off x="7251855" y="7940303"/>
            <a:ext cx="4876554"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相互合作关系</a:t>
            </a:r>
          </a:p>
        </p:txBody>
      </p:sp>
      <p:sp>
        <p:nvSpPr>
          <p:cNvPr id="142" name="进程同步的任务"/>
          <p:cNvSpPr/>
          <p:nvPr/>
        </p:nvSpPr>
        <p:spPr>
          <a:xfrm>
            <a:off x="15844139" y="2731143"/>
            <a:ext cx="4876555"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进程同步的任务</a:t>
            </a:r>
          </a:p>
        </p:txBody>
      </p:sp>
      <p:sp>
        <p:nvSpPr>
          <p:cNvPr id="143" name="保证各进程以互斥的方式访问…"/>
          <p:cNvSpPr/>
          <p:nvPr/>
        </p:nvSpPr>
        <p:spPr>
          <a:xfrm>
            <a:off x="13728561" y="4340595"/>
            <a:ext cx="910771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保证各进程以</a:t>
            </a:r>
            <a:r>
              <a:rPr b="1">
                <a:solidFill>
                  <a:schemeClr val="accent5"/>
                </a:solidFill>
                <a:latin typeface="Helvetica"/>
                <a:ea typeface="Helvetica"/>
                <a:cs typeface="Helvetica"/>
                <a:sym typeface="Helvetica"/>
              </a:rPr>
              <a:t>互斥</a:t>
            </a:r>
            <a:r>
              <a:t>的方式访问</a:t>
            </a:r>
          </a:p>
          <a:p>
            <a:r>
              <a:rPr b="1">
                <a:solidFill>
                  <a:schemeClr val="accent5"/>
                </a:solidFill>
                <a:latin typeface="Helvetica"/>
                <a:ea typeface="Helvetica"/>
                <a:cs typeface="Helvetica"/>
                <a:sym typeface="Helvetica"/>
              </a:rPr>
              <a:t>临界资源</a:t>
            </a:r>
          </a:p>
        </p:txBody>
      </p:sp>
      <p:sp>
        <p:nvSpPr>
          <p:cNvPr id="144" name="保证相互合作的各进程协调执行"/>
          <p:cNvSpPr/>
          <p:nvPr/>
        </p:nvSpPr>
        <p:spPr>
          <a:xfrm>
            <a:off x="13728561" y="7940303"/>
            <a:ext cx="910771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保证相互合作的各进程</a:t>
            </a:r>
            <a:r>
              <a:rPr b="1">
                <a:solidFill>
                  <a:schemeClr val="accent5"/>
                </a:solidFill>
                <a:latin typeface="Helvetica"/>
                <a:ea typeface="Helvetica"/>
                <a:cs typeface="Helvetica"/>
                <a:sym typeface="Helvetica"/>
              </a:rPr>
              <a:t>协调</a:t>
            </a:r>
            <a:r>
              <a:t>执行</a:t>
            </a:r>
          </a:p>
        </p:txBody>
      </p:sp>
      <p:sp>
        <p:nvSpPr>
          <p:cNvPr id="145"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46" name="线条"/>
          <p:cNvSpPr/>
          <p:nvPr/>
        </p:nvSpPr>
        <p:spPr>
          <a:xfrm flipV="1">
            <a:off x="5831396" y="5408691"/>
            <a:ext cx="1270001" cy="127000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47" name="线条"/>
          <p:cNvSpPr/>
          <p:nvPr/>
        </p:nvSpPr>
        <p:spPr>
          <a:xfrm>
            <a:off x="5805714" y="6958374"/>
            <a:ext cx="1239959" cy="1239959"/>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49" name="进程同步的基本概念"/>
          <p:cNvSpPr/>
          <p:nvPr/>
        </p:nvSpPr>
        <p:spPr>
          <a:xfrm>
            <a:off x="435982" y="910069"/>
            <a:ext cx="6413663"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sp>
        <p:nvSpPr>
          <p:cNvPr id="150" name="线条"/>
          <p:cNvSpPr/>
          <p:nvPr/>
        </p:nvSpPr>
        <p:spPr>
          <a:xfrm flipV="1">
            <a:off x="12310570" y="8435603"/>
            <a:ext cx="99804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51" name="线条"/>
          <p:cNvSpPr/>
          <p:nvPr/>
        </p:nvSpPr>
        <p:spPr>
          <a:xfrm flipV="1">
            <a:off x="12310570" y="5280395"/>
            <a:ext cx="99804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pic>
        <p:nvPicPr>
          <p:cNvPr id="152" name="屏幕快照 2019-03-05 下午4.40.25.png" descr="屏幕快照 2019-03-05 下午4.40.25.png"/>
          <p:cNvPicPr>
            <a:picLocks noChangeAspect="1"/>
          </p:cNvPicPr>
          <p:nvPr/>
        </p:nvPicPr>
        <p:blipFill>
          <a:blip r:embed="rId3">
            <a:extLst/>
          </a:blip>
          <a:stretch>
            <a:fillRect/>
          </a:stretch>
        </p:blipFill>
        <p:spPr>
          <a:xfrm>
            <a:off x="19488867" y="696788"/>
            <a:ext cx="4323139" cy="1464012"/>
          </a:xfrm>
          <a:prstGeom prst="rect">
            <a:avLst/>
          </a:prstGeom>
          <a:ln w="12700">
            <a:miter lim="400000"/>
          </a:ln>
        </p:spPr>
      </p:pic>
      <p:sp>
        <p:nvSpPr>
          <p:cNvPr id="18"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6" name="p1…"/>
          <p:cNvSpPr/>
          <p:nvPr/>
        </p:nvSpPr>
        <p:spPr>
          <a:xfrm>
            <a:off x="1783076"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p1</a:t>
            </a:r>
          </a:p>
          <a:p>
            <a:pPr algn="l"/>
            <a:r>
              <a:t>{…</a:t>
            </a:r>
          </a:p>
          <a:p>
            <a:pPr algn="l"/>
            <a:r>
              <a:t>   r1=counter;</a:t>
            </a:r>
          </a:p>
          <a:p>
            <a:pPr algn="l"/>
            <a:r>
              <a:t>   r1 =r1+1；</a:t>
            </a:r>
          </a:p>
          <a:p>
            <a:pPr algn="l"/>
            <a:r>
              <a:t>   counter=r1；</a:t>
            </a:r>
          </a:p>
          <a:p>
            <a:pPr algn="l"/>
            <a:r>
              <a:t>…</a:t>
            </a:r>
          </a:p>
          <a:p>
            <a:pPr algn="l"/>
            <a:r>
              <a:t>}</a:t>
            </a:r>
          </a:p>
        </p:txBody>
      </p:sp>
      <p:sp>
        <p:nvSpPr>
          <p:cNvPr id="157" name="counter是全局变量，初始值为0…"/>
          <p:cNvSpPr/>
          <p:nvPr/>
        </p:nvSpPr>
        <p:spPr>
          <a:xfrm>
            <a:off x="10833417" y="1048112"/>
            <a:ext cx="12539519"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counter是全局变量，初始值为0</a:t>
            </a:r>
          </a:p>
          <a:p>
            <a:r>
              <a:t>p1、p2两个进程分别对counter做加1操作</a:t>
            </a:r>
          </a:p>
        </p:txBody>
      </p:sp>
      <p:sp>
        <p:nvSpPr>
          <p:cNvPr id="158" name="p2…"/>
          <p:cNvSpPr/>
          <p:nvPr/>
        </p:nvSpPr>
        <p:spPr>
          <a:xfrm>
            <a:off x="11605430"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p2</a:t>
            </a:r>
          </a:p>
          <a:p>
            <a:pPr algn="l"/>
            <a:r>
              <a:t>{…</a:t>
            </a:r>
          </a:p>
          <a:p>
            <a:pPr algn="l"/>
            <a:r>
              <a:t>   r2=counter;</a:t>
            </a:r>
          </a:p>
          <a:p>
            <a:pPr algn="l"/>
            <a:r>
              <a:t>   r2 =r2+1；</a:t>
            </a:r>
          </a:p>
          <a:p>
            <a:pPr algn="l"/>
            <a:r>
              <a:t>   counter=r2；</a:t>
            </a:r>
          </a:p>
          <a:p>
            <a:pPr algn="l"/>
            <a:r>
              <a:t>…</a:t>
            </a:r>
          </a:p>
          <a:p>
            <a:pPr algn="l"/>
            <a:r>
              <a:t>}</a:t>
            </a:r>
          </a:p>
        </p:txBody>
      </p:sp>
      <p:sp>
        <p:nvSpPr>
          <p:cNvPr id="159"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61" name="进程同步的基本概念"/>
          <p:cNvSpPr/>
          <p:nvPr/>
        </p:nvSpPr>
        <p:spPr>
          <a:xfrm>
            <a:off x="435982" y="910069"/>
            <a:ext cx="6413663"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sp>
        <p:nvSpPr>
          <p:cNvPr id="10"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5" name="counter=1"/>
          <p:cNvSpPr/>
          <p:nvPr/>
        </p:nvSpPr>
        <p:spPr>
          <a:xfrm>
            <a:off x="3672310" y="10839909"/>
            <a:ext cx="316682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counter=1</a:t>
            </a:r>
          </a:p>
        </p:txBody>
      </p:sp>
      <p:sp>
        <p:nvSpPr>
          <p:cNvPr id="166"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67" name="p1…"/>
          <p:cNvSpPr/>
          <p:nvPr/>
        </p:nvSpPr>
        <p:spPr>
          <a:xfrm>
            <a:off x="1783076"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p1</a:t>
            </a:r>
          </a:p>
          <a:p>
            <a:pPr algn="l"/>
            <a:r>
              <a:t>{…</a:t>
            </a:r>
          </a:p>
          <a:p>
            <a:pPr algn="l"/>
            <a:r>
              <a:t>   r1=counter;</a:t>
            </a:r>
          </a:p>
          <a:p>
            <a:pPr algn="l"/>
            <a:r>
              <a:t>   r1 =r1+1；</a:t>
            </a:r>
          </a:p>
          <a:p>
            <a:pPr algn="l"/>
            <a:r>
              <a:t>   counter=r1；</a:t>
            </a:r>
          </a:p>
          <a:p>
            <a:pPr algn="l"/>
            <a:r>
              <a:t>…</a:t>
            </a:r>
          </a:p>
          <a:p>
            <a:pPr algn="l"/>
            <a:r>
              <a:t>}</a:t>
            </a:r>
          </a:p>
        </p:txBody>
      </p:sp>
      <p:sp>
        <p:nvSpPr>
          <p:cNvPr id="168" name="p2…"/>
          <p:cNvSpPr/>
          <p:nvPr/>
        </p:nvSpPr>
        <p:spPr>
          <a:xfrm>
            <a:off x="11605430"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p2</a:t>
            </a:r>
          </a:p>
          <a:p>
            <a:pPr algn="l"/>
            <a:r>
              <a:t>{…</a:t>
            </a:r>
          </a:p>
          <a:p>
            <a:pPr algn="l"/>
            <a:r>
              <a:t>   r2=counter;</a:t>
            </a:r>
          </a:p>
          <a:p>
            <a:pPr algn="l"/>
            <a:r>
              <a:t>   r2 =r2+1；</a:t>
            </a:r>
          </a:p>
          <a:p>
            <a:pPr algn="l"/>
            <a:r>
              <a:t>   counter=r2；</a:t>
            </a:r>
          </a:p>
          <a:p>
            <a:pPr algn="l"/>
            <a:r>
              <a:t>…</a:t>
            </a:r>
          </a:p>
          <a:p>
            <a:pPr algn="l"/>
            <a:r>
              <a:t>}</a:t>
            </a:r>
          </a:p>
        </p:txBody>
      </p:sp>
      <p:sp>
        <p:nvSpPr>
          <p:cNvPr id="169" name="counter是全局变量，初始值为0…"/>
          <p:cNvSpPr/>
          <p:nvPr/>
        </p:nvSpPr>
        <p:spPr>
          <a:xfrm>
            <a:off x="10833417" y="1048112"/>
            <a:ext cx="12539519"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counter是全局变量，初始值为0</a:t>
            </a:r>
          </a:p>
          <a:p>
            <a:r>
              <a:t>p1、p2两个进程分别对counter做加1操作</a:t>
            </a:r>
          </a:p>
        </p:txBody>
      </p:sp>
      <p:sp>
        <p:nvSpPr>
          <p:cNvPr id="171" name="进程同步的基本概念"/>
          <p:cNvSpPr/>
          <p:nvPr/>
        </p:nvSpPr>
        <p:spPr>
          <a:xfrm>
            <a:off x="435982" y="910069"/>
            <a:ext cx="6413663"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sp>
        <p:nvSpPr>
          <p:cNvPr id="172" name="counter=2"/>
          <p:cNvSpPr/>
          <p:nvPr/>
        </p:nvSpPr>
        <p:spPr>
          <a:xfrm>
            <a:off x="14843362" y="10839909"/>
            <a:ext cx="316682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counter=2</a:t>
            </a:r>
          </a:p>
        </p:txBody>
      </p:sp>
      <p:sp>
        <p:nvSpPr>
          <p:cNvPr id="12"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78" name="p1…"/>
          <p:cNvSpPr/>
          <p:nvPr/>
        </p:nvSpPr>
        <p:spPr>
          <a:xfrm>
            <a:off x="1783076"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p1</a:t>
            </a:r>
          </a:p>
          <a:p>
            <a:pPr algn="l"/>
            <a:r>
              <a:t>{…</a:t>
            </a:r>
          </a:p>
          <a:p>
            <a:pPr algn="l"/>
            <a:r>
              <a:t>   r1=counter;</a:t>
            </a:r>
          </a:p>
          <a:p>
            <a:pPr algn="l"/>
            <a:r>
              <a:t>   r1 =r1+1；</a:t>
            </a:r>
          </a:p>
          <a:p>
            <a:pPr algn="l"/>
            <a:r>
              <a:t>   counter=r1；</a:t>
            </a:r>
          </a:p>
          <a:p>
            <a:pPr algn="l"/>
            <a:r>
              <a:t>…</a:t>
            </a:r>
          </a:p>
          <a:p>
            <a:pPr algn="l"/>
            <a:r>
              <a:t>}</a:t>
            </a:r>
          </a:p>
        </p:txBody>
      </p:sp>
      <p:sp>
        <p:nvSpPr>
          <p:cNvPr id="179" name="p2…"/>
          <p:cNvSpPr/>
          <p:nvPr/>
        </p:nvSpPr>
        <p:spPr>
          <a:xfrm>
            <a:off x="11605430"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p2</a:t>
            </a:r>
          </a:p>
          <a:p>
            <a:pPr algn="l"/>
            <a:r>
              <a:t>{…</a:t>
            </a:r>
          </a:p>
          <a:p>
            <a:pPr algn="l"/>
            <a:r>
              <a:t>   r2=counter;</a:t>
            </a:r>
          </a:p>
          <a:p>
            <a:pPr algn="l"/>
            <a:r>
              <a:t>   r2 =r2+1；</a:t>
            </a:r>
          </a:p>
          <a:p>
            <a:pPr algn="l"/>
            <a:r>
              <a:t>   counter=r2；</a:t>
            </a:r>
          </a:p>
          <a:p>
            <a:pPr algn="l"/>
            <a:r>
              <a:t>…</a:t>
            </a:r>
          </a:p>
          <a:p>
            <a:pPr algn="l"/>
            <a:r>
              <a:t>}</a:t>
            </a:r>
          </a:p>
        </p:txBody>
      </p:sp>
      <p:pic>
        <p:nvPicPr>
          <p:cNvPr id="180" name="圆角矩形" descr="圆角矩形"/>
          <p:cNvPicPr>
            <a:picLocks/>
          </p:cNvPicPr>
          <p:nvPr/>
        </p:nvPicPr>
        <p:blipFill>
          <a:blip r:embed="rId3">
            <a:extLst/>
          </a:blip>
          <a:stretch>
            <a:fillRect/>
          </a:stretch>
        </p:blipFill>
        <p:spPr>
          <a:xfrm>
            <a:off x="2039869" y="6910166"/>
            <a:ext cx="7308137" cy="1679849"/>
          </a:xfrm>
          <a:prstGeom prst="rect">
            <a:avLst/>
          </a:prstGeom>
          <a:effectLst>
            <a:outerShdw blurRad="38100" dist="25400" dir="5400000" rotWithShape="0">
              <a:srgbClr val="000000">
                <a:alpha val="50000"/>
              </a:srgbClr>
            </a:outerShdw>
          </a:effectLst>
        </p:spPr>
      </p:pic>
      <p:pic>
        <p:nvPicPr>
          <p:cNvPr id="181" name="线条" descr="线条"/>
          <p:cNvPicPr>
            <a:picLocks/>
          </p:cNvPicPr>
          <p:nvPr/>
        </p:nvPicPr>
        <p:blipFill>
          <a:blip r:embed="rId4">
            <a:extLst/>
          </a:blip>
          <a:stretch>
            <a:fillRect/>
          </a:stretch>
        </p:blipFill>
        <p:spPr>
          <a:xfrm rot="21482428">
            <a:off x="7760233" y="9250115"/>
            <a:ext cx="4372006" cy="352235"/>
          </a:xfrm>
          <a:prstGeom prst="rect">
            <a:avLst/>
          </a:prstGeom>
        </p:spPr>
      </p:pic>
      <p:pic>
        <p:nvPicPr>
          <p:cNvPr id="183" name="圆角矩形" descr="圆角矩形"/>
          <p:cNvPicPr>
            <a:picLocks/>
          </p:cNvPicPr>
          <p:nvPr/>
        </p:nvPicPr>
        <p:blipFill>
          <a:blip r:embed="rId3">
            <a:extLst/>
          </a:blip>
          <a:stretch>
            <a:fillRect/>
          </a:stretch>
        </p:blipFill>
        <p:spPr>
          <a:xfrm>
            <a:off x="11836776" y="6910166"/>
            <a:ext cx="7308137" cy="1679849"/>
          </a:xfrm>
          <a:prstGeom prst="rect">
            <a:avLst/>
          </a:prstGeom>
          <a:effectLst>
            <a:outerShdw blurRad="38100" dist="25400" dir="5400000" rotWithShape="0">
              <a:srgbClr val="000000">
                <a:alpha val="50000"/>
              </a:srgbClr>
            </a:outerShdw>
          </a:effectLst>
        </p:spPr>
      </p:pic>
      <p:sp>
        <p:nvSpPr>
          <p:cNvPr id="184" name="r1=1"/>
          <p:cNvSpPr/>
          <p:nvPr/>
        </p:nvSpPr>
        <p:spPr>
          <a:xfrm>
            <a:off x="6561542" y="5917257"/>
            <a:ext cx="1438562"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r1=1</a:t>
            </a:r>
          </a:p>
        </p:txBody>
      </p:sp>
      <p:sp>
        <p:nvSpPr>
          <p:cNvPr id="185" name="r2=1"/>
          <p:cNvSpPr/>
          <p:nvPr/>
        </p:nvSpPr>
        <p:spPr>
          <a:xfrm>
            <a:off x="17350888" y="5917257"/>
            <a:ext cx="14385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r2=1</a:t>
            </a:r>
          </a:p>
        </p:txBody>
      </p:sp>
      <p:pic>
        <p:nvPicPr>
          <p:cNvPr id="186" name="线条" descr="线条"/>
          <p:cNvPicPr>
            <a:picLocks/>
          </p:cNvPicPr>
          <p:nvPr/>
        </p:nvPicPr>
        <p:blipFill>
          <a:blip r:embed="rId5">
            <a:extLst/>
          </a:blip>
          <a:stretch>
            <a:fillRect/>
          </a:stretch>
        </p:blipFill>
        <p:spPr>
          <a:xfrm rot="10030585">
            <a:off x="7991206" y="8401166"/>
            <a:ext cx="3824731" cy="352235"/>
          </a:xfrm>
          <a:prstGeom prst="rect">
            <a:avLst/>
          </a:prstGeom>
        </p:spPr>
      </p:pic>
      <p:pic>
        <p:nvPicPr>
          <p:cNvPr id="188" name="圆角矩形" descr="圆角矩形"/>
          <p:cNvPicPr>
            <a:picLocks/>
          </p:cNvPicPr>
          <p:nvPr/>
        </p:nvPicPr>
        <p:blipFill>
          <a:blip r:embed="rId6">
            <a:extLst/>
          </a:blip>
          <a:stretch>
            <a:fillRect/>
          </a:stretch>
        </p:blipFill>
        <p:spPr>
          <a:xfrm>
            <a:off x="2039869" y="8655823"/>
            <a:ext cx="5973661" cy="829463"/>
          </a:xfrm>
          <a:prstGeom prst="rect">
            <a:avLst/>
          </a:prstGeom>
          <a:effectLst>
            <a:outerShdw blurRad="38100" dist="25400" dir="5400000" rotWithShape="0">
              <a:srgbClr val="000000">
                <a:alpha val="50000"/>
              </a:srgbClr>
            </a:outerShdw>
          </a:effectLst>
        </p:spPr>
      </p:pic>
      <p:pic>
        <p:nvPicPr>
          <p:cNvPr id="189" name="线条" descr="线条"/>
          <p:cNvPicPr>
            <a:picLocks/>
          </p:cNvPicPr>
          <p:nvPr/>
        </p:nvPicPr>
        <p:blipFill>
          <a:blip r:embed="rId7">
            <a:extLst/>
          </a:blip>
          <a:stretch>
            <a:fillRect/>
          </a:stretch>
        </p:blipFill>
        <p:spPr>
          <a:xfrm>
            <a:off x="9924267" y="7700973"/>
            <a:ext cx="1387920" cy="352235"/>
          </a:xfrm>
          <a:prstGeom prst="rect">
            <a:avLst/>
          </a:prstGeom>
        </p:spPr>
      </p:pic>
      <p:pic>
        <p:nvPicPr>
          <p:cNvPr id="191" name="圆角矩形" descr="圆角矩形"/>
          <p:cNvPicPr>
            <a:picLocks/>
          </p:cNvPicPr>
          <p:nvPr/>
        </p:nvPicPr>
        <p:blipFill>
          <a:blip r:embed="rId6">
            <a:extLst/>
          </a:blip>
          <a:stretch>
            <a:fillRect/>
          </a:stretch>
        </p:blipFill>
        <p:spPr>
          <a:xfrm>
            <a:off x="12065800" y="8655823"/>
            <a:ext cx="5973661" cy="829463"/>
          </a:xfrm>
          <a:prstGeom prst="rect">
            <a:avLst/>
          </a:prstGeom>
          <a:effectLst>
            <a:outerShdw blurRad="38100" dist="25400" dir="5400000" rotWithShape="0">
              <a:srgbClr val="000000">
                <a:alpha val="50000"/>
              </a:srgbClr>
            </a:outerShdw>
          </a:effectLst>
        </p:spPr>
      </p:pic>
      <p:sp>
        <p:nvSpPr>
          <p:cNvPr id="19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93" name="counter是全局变量，初始值为0…"/>
          <p:cNvSpPr/>
          <p:nvPr/>
        </p:nvSpPr>
        <p:spPr>
          <a:xfrm>
            <a:off x="10833417" y="1048112"/>
            <a:ext cx="12539519"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counter是全局变量，初始值为0</a:t>
            </a:r>
          </a:p>
          <a:p>
            <a:r>
              <a:t>p1、p2两个进程分别对counter做加1操作</a:t>
            </a:r>
          </a:p>
        </p:txBody>
      </p:sp>
      <p:sp>
        <p:nvSpPr>
          <p:cNvPr id="195" name="进程同步的基本概念"/>
          <p:cNvSpPr/>
          <p:nvPr/>
        </p:nvSpPr>
        <p:spPr>
          <a:xfrm>
            <a:off x="435982" y="910069"/>
            <a:ext cx="6413663" cy="1103551"/>
          </a:xfrm>
          <a:prstGeom prst="roundRect">
            <a:avLst>
              <a:gd name="adj" fmla="val 16311"/>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sp>
        <p:nvSpPr>
          <p:cNvPr id="19"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01" name="p1…"/>
          <p:cNvSpPr/>
          <p:nvPr/>
        </p:nvSpPr>
        <p:spPr>
          <a:xfrm>
            <a:off x="1783076"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p1</a:t>
            </a:r>
          </a:p>
          <a:p>
            <a:pPr algn="l"/>
            <a:r>
              <a:t>{…</a:t>
            </a:r>
          </a:p>
          <a:p>
            <a:pPr algn="l"/>
            <a:r>
              <a:t>   r1=counter;</a:t>
            </a:r>
          </a:p>
          <a:p>
            <a:pPr algn="l"/>
            <a:r>
              <a:t>   r1 =r1+1；</a:t>
            </a:r>
          </a:p>
          <a:p>
            <a:pPr algn="l"/>
            <a:r>
              <a:t>   counter=r1；</a:t>
            </a:r>
          </a:p>
          <a:p>
            <a:pPr algn="l"/>
            <a:r>
              <a:t>…</a:t>
            </a:r>
          </a:p>
          <a:p>
            <a:pPr algn="l"/>
            <a:r>
              <a:t>}</a:t>
            </a:r>
          </a:p>
        </p:txBody>
      </p:sp>
      <p:sp>
        <p:nvSpPr>
          <p:cNvPr id="202" name="p2…"/>
          <p:cNvSpPr/>
          <p:nvPr/>
        </p:nvSpPr>
        <p:spPr>
          <a:xfrm>
            <a:off x="11605430"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p2</a:t>
            </a:r>
          </a:p>
          <a:p>
            <a:pPr algn="l"/>
            <a:r>
              <a:t>{…</a:t>
            </a:r>
          </a:p>
          <a:p>
            <a:pPr algn="l"/>
            <a:r>
              <a:t>   r2=counter;</a:t>
            </a:r>
          </a:p>
          <a:p>
            <a:pPr algn="l"/>
            <a:r>
              <a:t>   r2 =r2+1；</a:t>
            </a:r>
          </a:p>
          <a:p>
            <a:pPr algn="l"/>
            <a:r>
              <a:t>   counter=r2；</a:t>
            </a:r>
          </a:p>
          <a:p>
            <a:pPr algn="l"/>
            <a:r>
              <a:t>…</a:t>
            </a:r>
          </a:p>
          <a:p>
            <a:pPr algn="l"/>
            <a:r>
              <a:t>}</a:t>
            </a:r>
          </a:p>
        </p:txBody>
      </p:sp>
      <p:pic>
        <p:nvPicPr>
          <p:cNvPr id="203" name="圆角矩形" descr="圆角矩形"/>
          <p:cNvPicPr>
            <a:picLocks/>
          </p:cNvPicPr>
          <p:nvPr/>
        </p:nvPicPr>
        <p:blipFill>
          <a:blip r:embed="rId3">
            <a:extLst/>
          </a:blip>
          <a:stretch>
            <a:fillRect/>
          </a:stretch>
        </p:blipFill>
        <p:spPr>
          <a:xfrm>
            <a:off x="2039869" y="6910166"/>
            <a:ext cx="7308137" cy="1679849"/>
          </a:xfrm>
          <a:prstGeom prst="rect">
            <a:avLst/>
          </a:prstGeom>
          <a:effectLst>
            <a:outerShdw blurRad="38100" dist="25400" dir="5400000" rotWithShape="0">
              <a:srgbClr val="000000">
                <a:alpha val="50000"/>
              </a:srgbClr>
            </a:outerShdw>
          </a:effectLst>
        </p:spPr>
      </p:pic>
      <p:pic>
        <p:nvPicPr>
          <p:cNvPr id="204" name="线条" descr="线条"/>
          <p:cNvPicPr>
            <a:picLocks/>
          </p:cNvPicPr>
          <p:nvPr/>
        </p:nvPicPr>
        <p:blipFill>
          <a:blip r:embed="rId4">
            <a:extLst/>
          </a:blip>
          <a:stretch>
            <a:fillRect/>
          </a:stretch>
        </p:blipFill>
        <p:spPr>
          <a:xfrm rot="21482428">
            <a:off x="7760233" y="9250115"/>
            <a:ext cx="4372006" cy="352235"/>
          </a:xfrm>
          <a:prstGeom prst="rect">
            <a:avLst/>
          </a:prstGeom>
        </p:spPr>
      </p:pic>
      <p:pic>
        <p:nvPicPr>
          <p:cNvPr id="206" name="圆角矩形" descr="圆角矩形"/>
          <p:cNvPicPr>
            <a:picLocks/>
          </p:cNvPicPr>
          <p:nvPr/>
        </p:nvPicPr>
        <p:blipFill>
          <a:blip r:embed="rId3">
            <a:extLst/>
          </a:blip>
          <a:stretch>
            <a:fillRect/>
          </a:stretch>
        </p:blipFill>
        <p:spPr>
          <a:xfrm>
            <a:off x="11836776" y="6910166"/>
            <a:ext cx="7308137" cy="1679849"/>
          </a:xfrm>
          <a:prstGeom prst="rect">
            <a:avLst/>
          </a:prstGeom>
          <a:effectLst>
            <a:outerShdw blurRad="38100" dist="25400" dir="5400000" rotWithShape="0">
              <a:srgbClr val="000000">
                <a:alpha val="50000"/>
              </a:srgbClr>
            </a:outerShdw>
          </a:effectLst>
        </p:spPr>
      </p:pic>
      <p:sp>
        <p:nvSpPr>
          <p:cNvPr id="207" name="r1=1"/>
          <p:cNvSpPr/>
          <p:nvPr/>
        </p:nvSpPr>
        <p:spPr>
          <a:xfrm>
            <a:off x="6561542" y="5917257"/>
            <a:ext cx="1438562"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r1=1</a:t>
            </a:r>
          </a:p>
        </p:txBody>
      </p:sp>
      <p:sp>
        <p:nvSpPr>
          <p:cNvPr id="208" name="r2=1"/>
          <p:cNvSpPr/>
          <p:nvPr/>
        </p:nvSpPr>
        <p:spPr>
          <a:xfrm>
            <a:off x="17350888" y="5917257"/>
            <a:ext cx="14385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r2=1</a:t>
            </a:r>
          </a:p>
        </p:txBody>
      </p:sp>
      <p:pic>
        <p:nvPicPr>
          <p:cNvPr id="209" name="线条" descr="线条"/>
          <p:cNvPicPr>
            <a:picLocks/>
          </p:cNvPicPr>
          <p:nvPr/>
        </p:nvPicPr>
        <p:blipFill>
          <a:blip r:embed="rId5">
            <a:extLst/>
          </a:blip>
          <a:stretch>
            <a:fillRect/>
          </a:stretch>
        </p:blipFill>
        <p:spPr>
          <a:xfrm rot="10030585">
            <a:off x="7991206" y="8401166"/>
            <a:ext cx="3824731" cy="352235"/>
          </a:xfrm>
          <a:prstGeom prst="rect">
            <a:avLst/>
          </a:prstGeom>
        </p:spPr>
      </p:pic>
      <p:pic>
        <p:nvPicPr>
          <p:cNvPr id="211" name="圆角矩形" descr="圆角矩形"/>
          <p:cNvPicPr>
            <a:picLocks/>
          </p:cNvPicPr>
          <p:nvPr/>
        </p:nvPicPr>
        <p:blipFill>
          <a:blip r:embed="rId6">
            <a:extLst/>
          </a:blip>
          <a:stretch>
            <a:fillRect/>
          </a:stretch>
        </p:blipFill>
        <p:spPr>
          <a:xfrm>
            <a:off x="2039869" y="8655823"/>
            <a:ext cx="5973661" cy="829463"/>
          </a:xfrm>
          <a:prstGeom prst="rect">
            <a:avLst/>
          </a:prstGeom>
          <a:effectLst>
            <a:outerShdw blurRad="38100" dist="25400" dir="5400000" rotWithShape="0">
              <a:srgbClr val="000000">
                <a:alpha val="50000"/>
              </a:srgbClr>
            </a:outerShdw>
          </a:effectLst>
        </p:spPr>
      </p:pic>
      <p:sp>
        <p:nvSpPr>
          <p:cNvPr id="212" name="counter=1"/>
          <p:cNvSpPr/>
          <p:nvPr/>
        </p:nvSpPr>
        <p:spPr>
          <a:xfrm>
            <a:off x="3443286" y="10862841"/>
            <a:ext cx="316682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counter=1</a:t>
            </a:r>
          </a:p>
        </p:txBody>
      </p:sp>
      <p:pic>
        <p:nvPicPr>
          <p:cNvPr id="213" name="线条" descr="线条"/>
          <p:cNvPicPr>
            <a:picLocks/>
          </p:cNvPicPr>
          <p:nvPr/>
        </p:nvPicPr>
        <p:blipFill>
          <a:blip r:embed="rId7">
            <a:extLst/>
          </a:blip>
          <a:stretch>
            <a:fillRect/>
          </a:stretch>
        </p:blipFill>
        <p:spPr>
          <a:xfrm>
            <a:off x="9924267" y="7700973"/>
            <a:ext cx="1387920" cy="352235"/>
          </a:xfrm>
          <a:prstGeom prst="rect">
            <a:avLst/>
          </a:prstGeom>
        </p:spPr>
      </p:pic>
      <p:pic>
        <p:nvPicPr>
          <p:cNvPr id="215" name="圆角矩形" descr="圆角矩形"/>
          <p:cNvPicPr>
            <a:picLocks/>
          </p:cNvPicPr>
          <p:nvPr/>
        </p:nvPicPr>
        <p:blipFill>
          <a:blip r:embed="rId6">
            <a:extLst/>
          </a:blip>
          <a:stretch>
            <a:fillRect/>
          </a:stretch>
        </p:blipFill>
        <p:spPr>
          <a:xfrm>
            <a:off x="12065800" y="8655823"/>
            <a:ext cx="5973661" cy="829463"/>
          </a:xfrm>
          <a:prstGeom prst="rect">
            <a:avLst/>
          </a:prstGeom>
          <a:effectLst>
            <a:outerShdw blurRad="38100" dist="25400" dir="5400000" rotWithShape="0">
              <a:srgbClr val="000000">
                <a:alpha val="50000"/>
              </a:srgbClr>
            </a:outerShdw>
          </a:effectLst>
        </p:spPr>
      </p:pic>
      <p:sp>
        <p:nvSpPr>
          <p:cNvPr id="216" name="counter=1"/>
          <p:cNvSpPr/>
          <p:nvPr/>
        </p:nvSpPr>
        <p:spPr>
          <a:xfrm>
            <a:off x="13469218" y="10862841"/>
            <a:ext cx="316682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counter=1</a:t>
            </a:r>
          </a:p>
        </p:txBody>
      </p:sp>
      <p:sp>
        <p:nvSpPr>
          <p:cNvPr id="217"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218" name="counter是全局变量，初始值为0…"/>
          <p:cNvSpPr/>
          <p:nvPr/>
        </p:nvSpPr>
        <p:spPr>
          <a:xfrm>
            <a:off x="10833417" y="1048112"/>
            <a:ext cx="12539519"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counter是全局变量，初始值为0</a:t>
            </a:r>
          </a:p>
          <a:p>
            <a:r>
              <a:t>p1、p2两个进程分别对counter做加1操作</a:t>
            </a:r>
          </a:p>
        </p:txBody>
      </p:sp>
      <p:sp>
        <p:nvSpPr>
          <p:cNvPr id="220" name="进程同步的基本概念"/>
          <p:cNvSpPr/>
          <p:nvPr/>
        </p:nvSpPr>
        <p:spPr>
          <a:xfrm>
            <a:off x="435982" y="910069"/>
            <a:ext cx="6413663" cy="1103551"/>
          </a:xfrm>
          <a:prstGeom prst="roundRect">
            <a:avLst>
              <a:gd name="adj" fmla="val 16311"/>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sp>
        <p:nvSpPr>
          <p:cNvPr id="21"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6" name="p1…"/>
          <p:cNvSpPr/>
          <p:nvPr/>
        </p:nvSpPr>
        <p:spPr>
          <a:xfrm>
            <a:off x="1783076"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p1</a:t>
            </a:r>
          </a:p>
          <a:p>
            <a:pPr algn="l"/>
            <a:r>
              <a:t>{…</a:t>
            </a:r>
          </a:p>
          <a:p>
            <a:pPr algn="l"/>
            <a:r>
              <a:t>   r1=counter;</a:t>
            </a:r>
          </a:p>
          <a:p>
            <a:pPr algn="l"/>
            <a:r>
              <a:t>   r1 =r1+1；</a:t>
            </a:r>
          </a:p>
          <a:p>
            <a:pPr algn="l"/>
            <a:r>
              <a:t>   counter=r1；</a:t>
            </a:r>
          </a:p>
          <a:p>
            <a:pPr algn="l"/>
            <a:r>
              <a:t>…</a:t>
            </a:r>
          </a:p>
          <a:p>
            <a:pPr algn="l"/>
            <a:r>
              <a:t>}</a:t>
            </a:r>
          </a:p>
        </p:txBody>
      </p:sp>
      <p:sp>
        <p:nvSpPr>
          <p:cNvPr id="227" name="p2…"/>
          <p:cNvSpPr/>
          <p:nvPr/>
        </p:nvSpPr>
        <p:spPr>
          <a:xfrm>
            <a:off x="11605430"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p2</a:t>
            </a:r>
          </a:p>
          <a:p>
            <a:pPr algn="l"/>
            <a:r>
              <a:t>{…</a:t>
            </a:r>
          </a:p>
          <a:p>
            <a:pPr algn="l"/>
            <a:r>
              <a:t>   r2=counter;</a:t>
            </a:r>
          </a:p>
          <a:p>
            <a:pPr algn="l"/>
            <a:r>
              <a:t>   r2 =r2+1；</a:t>
            </a:r>
          </a:p>
          <a:p>
            <a:pPr algn="l"/>
            <a:r>
              <a:t>   counter=r2；</a:t>
            </a:r>
          </a:p>
          <a:p>
            <a:pPr algn="l"/>
            <a:r>
              <a:t>…</a:t>
            </a:r>
          </a:p>
          <a:p>
            <a:pPr algn="l"/>
            <a:r>
              <a:t>}</a:t>
            </a:r>
          </a:p>
        </p:txBody>
      </p:sp>
      <p:pic>
        <p:nvPicPr>
          <p:cNvPr id="228" name="圆角矩形" descr="圆角矩形"/>
          <p:cNvPicPr>
            <a:picLocks/>
          </p:cNvPicPr>
          <p:nvPr/>
        </p:nvPicPr>
        <p:blipFill>
          <a:blip r:embed="rId3">
            <a:extLst/>
          </a:blip>
          <a:stretch>
            <a:fillRect/>
          </a:stretch>
        </p:blipFill>
        <p:spPr>
          <a:xfrm>
            <a:off x="2039869" y="6910166"/>
            <a:ext cx="7308137" cy="1679849"/>
          </a:xfrm>
          <a:prstGeom prst="rect">
            <a:avLst/>
          </a:prstGeom>
          <a:effectLst>
            <a:outerShdw blurRad="38100" dist="25400" dir="5400000" rotWithShape="0">
              <a:srgbClr val="000000">
                <a:alpha val="50000"/>
              </a:srgbClr>
            </a:outerShdw>
          </a:effectLst>
        </p:spPr>
      </p:pic>
      <p:pic>
        <p:nvPicPr>
          <p:cNvPr id="229" name="线条" descr="线条"/>
          <p:cNvPicPr>
            <a:picLocks/>
          </p:cNvPicPr>
          <p:nvPr/>
        </p:nvPicPr>
        <p:blipFill>
          <a:blip r:embed="rId4">
            <a:extLst/>
          </a:blip>
          <a:stretch>
            <a:fillRect/>
          </a:stretch>
        </p:blipFill>
        <p:spPr>
          <a:xfrm rot="21482428">
            <a:off x="7760233" y="9250115"/>
            <a:ext cx="4372006" cy="352235"/>
          </a:xfrm>
          <a:prstGeom prst="rect">
            <a:avLst/>
          </a:prstGeom>
        </p:spPr>
      </p:pic>
      <p:pic>
        <p:nvPicPr>
          <p:cNvPr id="231" name="圆角矩形" descr="圆角矩形"/>
          <p:cNvPicPr>
            <a:picLocks/>
          </p:cNvPicPr>
          <p:nvPr/>
        </p:nvPicPr>
        <p:blipFill>
          <a:blip r:embed="rId3">
            <a:extLst/>
          </a:blip>
          <a:stretch>
            <a:fillRect/>
          </a:stretch>
        </p:blipFill>
        <p:spPr>
          <a:xfrm>
            <a:off x="11836776" y="6910166"/>
            <a:ext cx="7308137" cy="1679849"/>
          </a:xfrm>
          <a:prstGeom prst="rect">
            <a:avLst/>
          </a:prstGeom>
          <a:effectLst>
            <a:outerShdw blurRad="38100" dist="25400" dir="5400000" rotWithShape="0">
              <a:srgbClr val="000000">
                <a:alpha val="50000"/>
              </a:srgbClr>
            </a:outerShdw>
          </a:effectLst>
        </p:spPr>
      </p:pic>
      <p:sp>
        <p:nvSpPr>
          <p:cNvPr id="232" name="r1=1"/>
          <p:cNvSpPr/>
          <p:nvPr/>
        </p:nvSpPr>
        <p:spPr>
          <a:xfrm>
            <a:off x="6561542" y="5917257"/>
            <a:ext cx="1438562"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r1=1</a:t>
            </a:r>
          </a:p>
        </p:txBody>
      </p:sp>
      <p:sp>
        <p:nvSpPr>
          <p:cNvPr id="233" name="r2=1"/>
          <p:cNvSpPr/>
          <p:nvPr/>
        </p:nvSpPr>
        <p:spPr>
          <a:xfrm>
            <a:off x="17350888" y="5917257"/>
            <a:ext cx="14385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r2=1</a:t>
            </a:r>
          </a:p>
        </p:txBody>
      </p:sp>
      <p:pic>
        <p:nvPicPr>
          <p:cNvPr id="234" name="线条" descr="线条"/>
          <p:cNvPicPr>
            <a:picLocks/>
          </p:cNvPicPr>
          <p:nvPr/>
        </p:nvPicPr>
        <p:blipFill>
          <a:blip r:embed="rId5">
            <a:extLst/>
          </a:blip>
          <a:stretch>
            <a:fillRect/>
          </a:stretch>
        </p:blipFill>
        <p:spPr>
          <a:xfrm rot="10030585">
            <a:off x="7991206" y="8401166"/>
            <a:ext cx="3824731" cy="352235"/>
          </a:xfrm>
          <a:prstGeom prst="rect">
            <a:avLst/>
          </a:prstGeom>
        </p:spPr>
      </p:pic>
      <p:pic>
        <p:nvPicPr>
          <p:cNvPr id="236" name="圆角矩形" descr="圆角矩形"/>
          <p:cNvPicPr>
            <a:picLocks/>
          </p:cNvPicPr>
          <p:nvPr/>
        </p:nvPicPr>
        <p:blipFill>
          <a:blip r:embed="rId6">
            <a:extLst/>
          </a:blip>
          <a:stretch>
            <a:fillRect/>
          </a:stretch>
        </p:blipFill>
        <p:spPr>
          <a:xfrm>
            <a:off x="2039869" y="8655823"/>
            <a:ext cx="5973661" cy="829463"/>
          </a:xfrm>
          <a:prstGeom prst="rect">
            <a:avLst/>
          </a:prstGeom>
          <a:effectLst>
            <a:outerShdw blurRad="38100" dist="25400" dir="5400000" rotWithShape="0">
              <a:srgbClr val="000000">
                <a:alpha val="50000"/>
              </a:srgbClr>
            </a:outerShdw>
          </a:effectLst>
        </p:spPr>
      </p:pic>
      <p:sp>
        <p:nvSpPr>
          <p:cNvPr id="237" name="counter=1"/>
          <p:cNvSpPr/>
          <p:nvPr/>
        </p:nvSpPr>
        <p:spPr>
          <a:xfrm>
            <a:off x="3443286" y="10862841"/>
            <a:ext cx="316682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counter=1</a:t>
            </a:r>
          </a:p>
        </p:txBody>
      </p:sp>
      <p:pic>
        <p:nvPicPr>
          <p:cNvPr id="238" name="线条" descr="线条"/>
          <p:cNvPicPr>
            <a:picLocks/>
          </p:cNvPicPr>
          <p:nvPr/>
        </p:nvPicPr>
        <p:blipFill>
          <a:blip r:embed="rId7">
            <a:extLst/>
          </a:blip>
          <a:stretch>
            <a:fillRect/>
          </a:stretch>
        </p:blipFill>
        <p:spPr>
          <a:xfrm>
            <a:off x="9924267" y="7700973"/>
            <a:ext cx="1387920" cy="352235"/>
          </a:xfrm>
          <a:prstGeom prst="rect">
            <a:avLst/>
          </a:prstGeom>
        </p:spPr>
      </p:pic>
      <p:pic>
        <p:nvPicPr>
          <p:cNvPr id="240" name="圆角矩形" descr="圆角矩形"/>
          <p:cNvPicPr>
            <a:picLocks/>
          </p:cNvPicPr>
          <p:nvPr/>
        </p:nvPicPr>
        <p:blipFill>
          <a:blip r:embed="rId6">
            <a:extLst/>
          </a:blip>
          <a:stretch>
            <a:fillRect/>
          </a:stretch>
        </p:blipFill>
        <p:spPr>
          <a:xfrm>
            <a:off x="12065800" y="8655823"/>
            <a:ext cx="5973661" cy="829463"/>
          </a:xfrm>
          <a:prstGeom prst="rect">
            <a:avLst/>
          </a:prstGeom>
          <a:effectLst>
            <a:outerShdw blurRad="38100" dist="25400" dir="5400000" rotWithShape="0">
              <a:srgbClr val="000000">
                <a:alpha val="50000"/>
              </a:srgbClr>
            </a:outerShdw>
          </a:effectLst>
        </p:spPr>
      </p:pic>
      <p:sp>
        <p:nvSpPr>
          <p:cNvPr id="241" name="counter=1"/>
          <p:cNvSpPr/>
          <p:nvPr/>
        </p:nvSpPr>
        <p:spPr>
          <a:xfrm>
            <a:off x="13469218" y="10862841"/>
            <a:ext cx="316682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counter=1</a:t>
            </a:r>
          </a:p>
        </p:txBody>
      </p:sp>
      <p:sp>
        <p:nvSpPr>
          <p:cNvPr id="24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244" name="进程同步的基本概念"/>
          <p:cNvSpPr/>
          <p:nvPr/>
        </p:nvSpPr>
        <p:spPr>
          <a:xfrm>
            <a:off x="435982" y="910069"/>
            <a:ext cx="6413663" cy="1103551"/>
          </a:xfrm>
          <a:prstGeom prst="roundRect">
            <a:avLst>
              <a:gd name="adj" fmla="val 16311"/>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sp>
        <p:nvSpPr>
          <p:cNvPr id="245" name="🤔️如何避免这种错误❌的发生呢？"/>
          <p:cNvSpPr/>
          <p:nvPr/>
        </p:nvSpPr>
        <p:spPr>
          <a:xfrm>
            <a:off x="10673299" y="1184004"/>
            <a:ext cx="1253951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🤔️如何避免这种错误❌的发生呢？</a:t>
            </a:r>
          </a:p>
        </p:txBody>
      </p:sp>
      <p:sp>
        <p:nvSpPr>
          <p:cNvPr id="246" name="👉p1和p2以互斥的方式去访问counter变量"/>
          <p:cNvSpPr/>
          <p:nvPr/>
        </p:nvSpPr>
        <p:spPr>
          <a:xfrm>
            <a:off x="10673299" y="2551845"/>
            <a:ext cx="1253951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👉p1和p2以互斥的方式去访问counter变量</a:t>
            </a:r>
          </a:p>
        </p:txBody>
      </p:sp>
      <p:sp>
        <p:nvSpPr>
          <p:cNvPr id="22"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5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52" name="p1…"/>
          <p:cNvSpPr/>
          <p:nvPr/>
        </p:nvSpPr>
        <p:spPr>
          <a:xfrm>
            <a:off x="1783076"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p1</a:t>
            </a:r>
          </a:p>
          <a:p>
            <a:pPr algn="l"/>
            <a:r>
              <a:t>{…</a:t>
            </a:r>
          </a:p>
          <a:p>
            <a:pPr algn="l"/>
            <a:r>
              <a:t>   r1=counter;</a:t>
            </a:r>
          </a:p>
          <a:p>
            <a:pPr algn="l"/>
            <a:r>
              <a:t>   r1 =r1+1；</a:t>
            </a:r>
          </a:p>
          <a:p>
            <a:pPr algn="l"/>
            <a:r>
              <a:t>   counter=r1；</a:t>
            </a:r>
          </a:p>
          <a:p>
            <a:pPr algn="l"/>
            <a:r>
              <a:t>…</a:t>
            </a:r>
          </a:p>
          <a:p>
            <a:pPr algn="l"/>
            <a:r>
              <a:t>}</a:t>
            </a:r>
          </a:p>
        </p:txBody>
      </p:sp>
      <p:sp>
        <p:nvSpPr>
          <p:cNvPr id="253" name="p2…"/>
          <p:cNvSpPr/>
          <p:nvPr/>
        </p:nvSpPr>
        <p:spPr>
          <a:xfrm>
            <a:off x="11605430" y="5309332"/>
            <a:ext cx="10995494"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p2</a:t>
            </a:r>
          </a:p>
          <a:p>
            <a:pPr algn="l"/>
            <a:r>
              <a:t>{…</a:t>
            </a:r>
          </a:p>
          <a:p>
            <a:pPr algn="l"/>
            <a:r>
              <a:t>   r2=counter;</a:t>
            </a:r>
          </a:p>
          <a:p>
            <a:pPr algn="l"/>
            <a:r>
              <a:t>   r2 =r2+1；</a:t>
            </a:r>
          </a:p>
          <a:p>
            <a:pPr algn="l"/>
            <a:r>
              <a:t>   counter=r2；</a:t>
            </a:r>
          </a:p>
          <a:p>
            <a:pPr algn="l"/>
            <a:r>
              <a:t>…</a:t>
            </a:r>
          </a:p>
          <a:p>
            <a:pPr algn="l"/>
            <a:r>
              <a:t>}</a:t>
            </a:r>
          </a:p>
        </p:txBody>
      </p:sp>
      <p:sp>
        <p:nvSpPr>
          <p:cNvPr id="254"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256" name="进程同步的基本概念"/>
          <p:cNvSpPr/>
          <p:nvPr/>
        </p:nvSpPr>
        <p:spPr>
          <a:xfrm>
            <a:off x="435982" y="910069"/>
            <a:ext cx="6413663"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sp>
        <p:nvSpPr>
          <p:cNvPr id="257" name="🤔️如何避免这种错误❌的发生呢？"/>
          <p:cNvSpPr/>
          <p:nvPr/>
        </p:nvSpPr>
        <p:spPr>
          <a:xfrm>
            <a:off x="10673299" y="1184004"/>
            <a:ext cx="1253951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🤔️如何避免这种错误❌的发生呢？</a:t>
            </a:r>
          </a:p>
        </p:txBody>
      </p:sp>
      <p:sp>
        <p:nvSpPr>
          <p:cNvPr id="258" name="👉p1和p2以互斥的方式去访问counter变量"/>
          <p:cNvSpPr/>
          <p:nvPr/>
        </p:nvSpPr>
        <p:spPr>
          <a:xfrm>
            <a:off x="10673299" y="2551845"/>
            <a:ext cx="1253951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👉p1和p2以互斥的方式去访问counter变量</a:t>
            </a:r>
          </a:p>
        </p:txBody>
      </p:sp>
      <p:pic>
        <p:nvPicPr>
          <p:cNvPr id="259" name="线条" descr="线条"/>
          <p:cNvPicPr>
            <a:picLocks/>
          </p:cNvPicPr>
          <p:nvPr/>
        </p:nvPicPr>
        <p:blipFill>
          <a:blip r:embed="rId4">
            <a:extLst/>
          </a:blip>
          <a:stretch>
            <a:fillRect/>
          </a:stretch>
        </p:blipFill>
        <p:spPr>
          <a:xfrm rot="5400000">
            <a:off x="4309700" y="8116032"/>
            <a:ext cx="8043166" cy="76201"/>
          </a:xfrm>
          <a:prstGeom prst="rect">
            <a:avLst/>
          </a:prstGeom>
        </p:spPr>
      </p:pic>
      <p:sp>
        <p:nvSpPr>
          <p:cNvPr id="12"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6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pic>
        <p:nvPicPr>
          <p:cNvPr id="266" name="圆角矩形" descr="圆角矩形"/>
          <p:cNvPicPr>
            <a:picLocks/>
          </p:cNvPicPr>
          <p:nvPr/>
        </p:nvPicPr>
        <p:blipFill>
          <a:blip r:embed="rId3">
            <a:extLst/>
          </a:blip>
          <a:stretch>
            <a:fillRect/>
          </a:stretch>
        </p:blipFill>
        <p:spPr>
          <a:xfrm>
            <a:off x="19435474" y="2566944"/>
            <a:ext cx="3536951" cy="1016001"/>
          </a:xfrm>
          <a:prstGeom prst="rect">
            <a:avLst/>
          </a:prstGeom>
          <a:effectLst>
            <a:outerShdw blurRad="38100" dist="25400" dir="5400000" rotWithShape="0">
              <a:srgbClr val="000000">
                <a:alpha val="50000"/>
              </a:srgbClr>
            </a:outerShdw>
          </a:effectLst>
        </p:spPr>
      </p:pic>
      <p:pic>
        <p:nvPicPr>
          <p:cNvPr id="267" name="线条" descr="线条"/>
          <p:cNvPicPr>
            <a:picLocks/>
          </p:cNvPicPr>
          <p:nvPr/>
        </p:nvPicPr>
        <p:blipFill>
          <a:blip r:embed="rId4">
            <a:extLst/>
          </a:blip>
          <a:stretch>
            <a:fillRect/>
          </a:stretch>
        </p:blipFill>
        <p:spPr>
          <a:xfrm rot="5400000">
            <a:off x="20541008" y="4287528"/>
            <a:ext cx="1325884" cy="352234"/>
          </a:xfrm>
          <a:prstGeom prst="rect">
            <a:avLst/>
          </a:prstGeom>
        </p:spPr>
      </p:pic>
      <p:sp>
        <p:nvSpPr>
          <p:cNvPr id="269" name="必须以互斥方式访问的共享资源称为临界资源"/>
          <p:cNvSpPr/>
          <p:nvPr/>
        </p:nvSpPr>
        <p:spPr>
          <a:xfrm>
            <a:off x="9388328" y="5315327"/>
            <a:ext cx="1350332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必须</a:t>
            </a:r>
            <a:r>
              <a:rPr b="1">
                <a:solidFill>
                  <a:schemeClr val="accent5"/>
                </a:solidFill>
                <a:latin typeface="Helvetica"/>
                <a:ea typeface="Helvetica"/>
                <a:cs typeface="Helvetica"/>
                <a:sym typeface="Helvetica"/>
              </a:rPr>
              <a:t>以互斥方式访问</a:t>
            </a:r>
            <a:r>
              <a:t>的共享资源称为</a:t>
            </a:r>
            <a:r>
              <a:rPr b="1">
                <a:solidFill>
                  <a:schemeClr val="accent5"/>
                </a:solidFill>
                <a:latin typeface="Helvetica"/>
                <a:ea typeface="Helvetica"/>
                <a:cs typeface="Helvetica"/>
                <a:sym typeface="Helvetica"/>
              </a:rPr>
              <a:t>临界资源</a:t>
            </a:r>
          </a:p>
        </p:txBody>
      </p:sp>
      <p:sp>
        <p:nvSpPr>
          <p:cNvPr id="27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272" name="进程同步的基本概念"/>
          <p:cNvSpPr/>
          <p:nvPr/>
        </p:nvSpPr>
        <p:spPr>
          <a:xfrm>
            <a:off x="435982" y="910069"/>
            <a:ext cx="6413663" cy="1103551"/>
          </a:xfrm>
          <a:prstGeom prst="roundRect">
            <a:avLst>
              <a:gd name="adj" fmla="val 16311"/>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进程同步的基本概念</a:t>
            </a:r>
          </a:p>
        </p:txBody>
      </p:sp>
      <p:sp>
        <p:nvSpPr>
          <p:cNvPr id="273" name="🤔️如何避免这种错误❌的发生呢？"/>
          <p:cNvSpPr/>
          <p:nvPr/>
        </p:nvSpPr>
        <p:spPr>
          <a:xfrm>
            <a:off x="10673299" y="1184004"/>
            <a:ext cx="1253951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🤔️如何避免这种错误❌的发生呢？</a:t>
            </a:r>
          </a:p>
        </p:txBody>
      </p:sp>
      <p:sp>
        <p:nvSpPr>
          <p:cNvPr id="274" name="👉p1和p2以互斥的方式去访问counter变量"/>
          <p:cNvSpPr/>
          <p:nvPr/>
        </p:nvSpPr>
        <p:spPr>
          <a:xfrm>
            <a:off x="10673299" y="2551845"/>
            <a:ext cx="1253951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👉p1和p2以互斥的方式去访问counter变量</a:t>
            </a:r>
          </a:p>
        </p:txBody>
      </p:sp>
      <p:sp>
        <p:nvSpPr>
          <p:cNvPr id="275" name="进程中访问临界资源的那段代码称为临界区"/>
          <p:cNvSpPr/>
          <p:nvPr/>
        </p:nvSpPr>
        <p:spPr>
          <a:xfrm>
            <a:off x="9388328" y="6974911"/>
            <a:ext cx="1350332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进程中</a:t>
            </a:r>
            <a:r>
              <a:rPr b="1">
                <a:solidFill>
                  <a:schemeClr val="accent5"/>
                </a:solidFill>
                <a:latin typeface="Helvetica"/>
                <a:ea typeface="Helvetica"/>
                <a:cs typeface="Helvetica"/>
                <a:sym typeface="Helvetica"/>
              </a:rPr>
              <a:t>访问临界资源</a:t>
            </a:r>
            <a:r>
              <a:t>的那段</a:t>
            </a:r>
            <a:r>
              <a:rPr b="1">
                <a:solidFill>
                  <a:schemeClr val="accent5"/>
                </a:solidFill>
                <a:latin typeface="Helvetica"/>
                <a:ea typeface="Helvetica"/>
                <a:cs typeface="Helvetica"/>
                <a:sym typeface="Helvetica"/>
              </a:rPr>
              <a:t>代码</a:t>
            </a:r>
            <a:r>
              <a:t>称为</a:t>
            </a:r>
            <a:r>
              <a:rPr b="1">
                <a:solidFill>
                  <a:schemeClr val="accent5"/>
                </a:solidFill>
                <a:latin typeface="Helvetica"/>
                <a:ea typeface="Helvetica"/>
                <a:cs typeface="Helvetica"/>
                <a:sym typeface="Helvetica"/>
              </a:rPr>
              <a:t>临界区</a:t>
            </a:r>
          </a:p>
        </p:txBody>
      </p:sp>
      <p:sp>
        <p:nvSpPr>
          <p:cNvPr id="13"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9"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8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281" name="必须以______方式访问的共享资源称为临界资源。"/>
          <p:cNvSpPr/>
          <p:nvPr/>
        </p:nvSpPr>
        <p:spPr>
          <a:xfrm>
            <a:off x="5013897" y="6388099"/>
            <a:ext cx="1435620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必须以______方式访问的共享资源称为临界资源。</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5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56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61" name="就绪态"/>
          <p:cNvSpPr/>
          <p:nvPr/>
        </p:nvSpPr>
        <p:spPr>
          <a:xfrm>
            <a:off x="7676008" y="8684023"/>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就绪态</a:t>
            </a:r>
          </a:p>
        </p:txBody>
      </p:sp>
      <p:sp>
        <p:nvSpPr>
          <p:cNvPr id="1562" name="选…"/>
          <p:cNvSpPr/>
          <p:nvPr/>
        </p:nvSpPr>
        <p:spPr>
          <a:xfrm>
            <a:off x="7357546"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选</a:t>
            </a:r>
          </a:p>
          <a:p>
            <a:pPr lvl="1" algn="l">
              <a:defRPr sz="4800">
                <a:latin typeface="Lantinghei SC Extralight"/>
                <a:ea typeface="Lantinghei SC Extralight"/>
                <a:cs typeface="Lantinghei SC Extralight"/>
                <a:sym typeface="Lantinghei SC Extralight"/>
              </a:defRPr>
            </a:pPr>
            <a:r>
              <a:t>中</a:t>
            </a:r>
          </a:p>
        </p:txBody>
      </p:sp>
      <p:sp>
        <p:nvSpPr>
          <p:cNvPr id="1563" name="线条"/>
          <p:cNvSpPr/>
          <p:nvPr/>
        </p:nvSpPr>
        <p:spPr>
          <a:xfrm>
            <a:off x="8648911" y="5192377"/>
            <a:ext cx="1" cy="3331246"/>
          </a:xfrm>
          <a:prstGeom prst="line">
            <a:avLst/>
          </a:prstGeom>
          <a:ln w="101600">
            <a:solidFill>
              <a:srgbClr val="000000"/>
            </a:solidFill>
            <a:miter lim="400000"/>
            <a:headEnd type="triangle"/>
          </a:ln>
        </p:spPr>
        <p:txBody>
          <a:bodyPr lIns="50800" tIns="50800" rIns="50800" bIns="50800" anchor="ctr"/>
          <a:lstStyle/>
          <a:p>
            <a:pPr>
              <a:defRPr sz="3200"/>
            </a:pPr>
            <a:endParaRPr/>
          </a:p>
        </p:txBody>
      </p:sp>
      <p:sp>
        <p:nvSpPr>
          <p:cNvPr id="1564"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565" name="线条"/>
          <p:cNvSpPr/>
          <p:nvPr/>
        </p:nvSpPr>
        <p:spPr>
          <a:xfrm>
            <a:off x="10503243" y="4466176"/>
            <a:ext cx="3893568" cy="226844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66" name="线条"/>
          <p:cNvSpPr/>
          <p:nvPr/>
        </p:nvSpPr>
        <p:spPr>
          <a:xfrm flipH="1">
            <a:off x="10478134" y="6845015"/>
            <a:ext cx="3890406" cy="2500382"/>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67"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568" name="线条"/>
          <p:cNvSpPr/>
          <p:nvPr/>
        </p:nvSpPr>
        <p:spPr>
          <a:xfrm>
            <a:off x="9662582" y="5192377"/>
            <a:ext cx="1" cy="333124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69" name="落…"/>
          <p:cNvSpPr/>
          <p:nvPr/>
        </p:nvSpPr>
        <p:spPr>
          <a:xfrm>
            <a:off x="9796402"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落</a:t>
            </a:r>
          </a:p>
          <a:p>
            <a:pPr lvl="1" algn="l">
              <a:defRPr sz="4800">
                <a:latin typeface="Lantinghei SC Extralight"/>
                <a:ea typeface="Lantinghei SC Extralight"/>
                <a:cs typeface="Lantinghei SC Extralight"/>
                <a:sym typeface="Lantinghei SC Extralight"/>
              </a:defRPr>
            </a:pPr>
            <a:r>
              <a:t>选</a:t>
            </a:r>
          </a:p>
        </p:txBody>
      </p:sp>
      <p:sp>
        <p:nvSpPr>
          <p:cNvPr id="1570" name="执行态"/>
          <p:cNvSpPr/>
          <p:nvPr/>
        </p:nvSpPr>
        <p:spPr>
          <a:xfrm>
            <a:off x="7676008" y="3761976"/>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执行态</a:t>
            </a:r>
          </a:p>
        </p:txBody>
      </p:sp>
      <p:sp>
        <p:nvSpPr>
          <p:cNvPr id="1571" name="阻塞态"/>
          <p:cNvSpPr/>
          <p:nvPr/>
        </p:nvSpPr>
        <p:spPr>
          <a:xfrm>
            <a:off x="14368225" y="6117754"/>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阻塞态</a:t>
            </a:r>
          </a:p>
        </p:txBody>
      </p:sp>
      <p:sp>
        <p:nvSpPr>
          <p:cNvPr id="1572"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573"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574" name="进程的状态"/>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进程的状态</a:t>
            </a:r>
          </a:p>
        </p:txBody>
      </p:sp>
      <p:pic>
        <p:nvPicPr>
          <p:cNvPr id="1576" name="屏幕快照 2019-03-03 下午8.04.49.png" descr="屏幕快照 2019-03-03 下午8.04.49.png"/>
          <p:cNvPicPr>
            <a:picLocks noChangeAspect="1"/>
          </p:cNvPicPr>
          <p:nvPr/>
        </p:nvPicPr>
        <p:blipFill>
          <a:blip r:embed="rId4">
            <a:extLst/>
          </a:blip>
          <a:stretch>
            <a:fillRect/>
          </a:stretch>
        </p:blipFill>
        <p:spPr>
          <a:xfrm>
            <a:off x="21022378" y="1113613"/>
            <a:ext cx="2575234" cy="643810"/>
          </a:xfrm>
          <a:prstGeom prst="rect">
            <a:avLst/>
          </a:prstGeom>
          <a:ln w="12700">
            <a:miter lim="400000"/>
          </a:ln>
        </p:spPr>
      </p:pic>
      <p:sp>
        <p:nvSpPr>
          <p:cNvPr id="21"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492327588"/>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85"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86"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287" name="必须以______方式访问的共享资源称为临界资源。"/>
          <p:cNvSpPr/>
          <p:nvPr/>
        </p:nvSpPr>
        <p:spPr>
          <a:xfrm>
            <a:off x="5013897" y="6388099"/>
            <a:ext cx="1435620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必须以______方式访问的共享资源称为临界资源。</a:t>
            </a:r>
          </a:p>
        </p:txBody>
      </p:sp>
      <p:sp>
        <p:nvSpPr>
          <p:cNvPr id="288" name="互斥"/>
          <p:cNvSpPr/>
          <p:nvPr/>
        </p:nvSpPr>
        <p:spPr>
          <a:xfrm>
            <a:off x="7406932" y="6282855"/>
            <a:ext cx="1333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r>
              <a:t>互斥</a:t>
            </a:r>
          </a:p>
        </p:txBody>
      </p:sp>
      <p:sp>
        <p:nvSpPr>
          <p:cNvPr id="8"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92"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93"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294" name="进程中访问临界资源的那段代码称为______。"/>
          <p:cNvSpPr/>
          <p:nvPr/>
        </p:nvSpPr>
        <p:spPr>
          <a:xfrm>
            <a:off x="5604507" y="6282855"/>
            <a:ext cx="13503329"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进程中访问临界资源的那段代码称为______。</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98"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99"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00" name="进程中访问临界资源的那段代码称为______。"/>
          <p:cNvSpPr/>
          <p:nvPr/>
        </p:nvSpPr>
        <p:spPr>
          <a:xfrm>
            <a:off x="5604507" y="6282855"/>
            <a:ext cx="13503329"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进程中访问临界资源的那段代码称为______。</a:t>
            </a:r>
          </a:p>
        </p:txBody>
      </p:sp>
      <p:sp>
        <p:nvSpPr>
          <p:cNvPr id="301" name="临界区"/>
          <p:cNvSpPr/>
          <p:nvPr/>
        </p:nvSpPr>
        <p:spPr>
          <a:xfrm>
            <a:off x="15632273" y="6064991"/>
            <a:ext cx="1943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r>
              <a:t>临界区</a:t>
            </a:r>
          </a:p>
        </p:txBody>
      </p:sp>
      <p:sp>
        <p:nvSpPr>
          <p:cNvPr id="8"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0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05"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06"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07" name="1504…"/>
          <p:cNvSpPr/>
          <p:nvPr/>
        </p:nvSpPr>
        <p:spPr>
          <a:xfrm>
            <a:off x="6259115" y="3873500"/>
            <a:ext cx="11865769"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1504</a:t>
            </a:r>
          </a:p>
          <a:p>
            <a:pPr algn="l">
              <a:defRPr sz="4800">
                <a:latin typeface="Lantinghei SC Extralight"/>
                <a:ea typeface="Lantinghei SC Extralight"/>
                <a:cs typeface="Lantinghei SC Extralight"/>
                <a:sym typeface="Lantinghei SC Extralight"/>
              </a:defRPr>
            </a:pPr>
            <a:r>
              <a:t>临界区是指并发进程中涉及共享变量的（）</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管理信息区</a:t>
            </a:r>
          </a:p>
          <a:p>
            <a:pPr algn="l">
              <a:defRPr sz="4800">
                <a:latin typeface="Lantinghei SC Extralight"/>
                <a:ea typeface="Lantinghei SC Extralight"/>
                <a:cs typeface="Lantinghei SC Extralight"/>
                <a:sym typeface="Lantinghei SC Extralight"/>
              </a:defRPr>
            </a:pPr>
            <a:r>
              <a:t>B. 数据段</a:t>
            </a:r>
          </a:p>
          <a:p>
            <a:pPr algn="l">
              <a:defRPr sz="4800">
                <a:latin typeface="Lantinghei SC Extralight"/>
                <a:ea typeface="Lantinghei SC Extralight"/>
                <a:cs typeface="Lantinghei SC Extralight"/>
                <a:sym typeface="Lantinghei SC Extralight"/>
              </a:defRPr>
            </a:pPr>
            <a:r>
              <a:t>C. 信息保留区</a:t>
            </a:r>
          </a:p>
          <a:p>
            <a:pPr algn="l">
              <a:defRPr sz="4800">
                <a:latin typeface="Lantinghei SC Extralight"/>
                <a:ea typeface="Lantinghei SC Extralight"/>
                <a:cs typeface="Lantinghei SC Extralight"/>
                <a:sym typeface="Lantinghei SC Extralight"/>
              </a:defRPr>
            </a:pPr>
            <a:r>
              <a:t>D. 程序段</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1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11"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1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13" name="1504…"/>
          <p:cNvSpPr/>
          <p:nvPr/>
        </p:nvSpPr>
        <p:spPr>
          <a:xfrm>
            <a:off x="6259115" y="3873500"/>
            <a:ext cx="11865769"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1504</a:t>
            </a:r>
          </a:p>
          <a:p>
            <a:pPr algn="l">
              <a:defRPr sz="4800">
                <a:latin typeface="Lantinghei SC Extralight"/>
                <a:ea typeface="Lantinghei SC Extralight"/>
                <a:cs typeface="Lantinghei SC Extralight"/>
                <a:sym typeface="Lantinghei SC Extralight"/>
              </a:defRPr>
            </a:pPr>
            <a:r>
              <a:t>临界区是指并发进程中涉及共享变量的（）</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管理信息区</a:t>
            </a:r>
          </a:p>
          <a:p>
            <a:pPr algn="l">
              <a:defRPr sz="4800">
                <a:latin typeface="Lantinghei SC Extralight"/>
                <a:ea typeface="Lantinghei SC Extralight"/>
                <a:cs typeface="Lantinghei SC Extralight"/>
                <a:sym typeface="Lantinghei SC Extralight"/>
              </a:defRPr>
            </a:pPr>
            <a:r>
              <a:t>B. 数据段</a:t>
            </a:r>
          </a:p>
          <a:p>
            <a:pPr algn="l">
              <a:defRPr sz="4800">
                <a:latin typeface="Lantinghei SC Extralight"/>
                <a:ea typeface="Lantinghei SC Extralight"/>
                <a:cs typeface="Lantinghei SC Extralight"/>
                <a:sym typeface="Lantinghei SC Extralight"/>
              </a:defRPr>
            </a:pPr>
            <a:r>
              <a:t>C. 信息保留区</a:t>
            </a:r>
          </a:p>
          <a:p>
            <a:pPr algn="l">
              <a:defRPr sz="4800">
                <a:solidFill>
                  <a:schemeClr val="accent5"/>
                </a:solidFill>
                <a:latin typeface="Lantinghei SC Extralight"/>
                <a:ea typeface="Lantinghei SC Extralight"/>
                <a:cs typeface="Lantinghei SC Extralight"/>
                <a:sym typeface="Lantinghei SC Extralight"/>
              </a:defRPr>
            </a:pPr>
            <a:r>
              <a:t>D. 程序段</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1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17"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18"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19" name="1810…"/>
          <p:cNvSpPr/>
          <p:nvPr/>
        </p:nvSpPr>
        <p:spPr>
          <a:xfrm>
            <a:off x="9435703" y="3787891"/>
            <a:ext cx="5512594"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p>
          <a:p>
            <a:pPr algn="l">
              <a:defRPr sz="4800">
                <a:latin typeface="Lantinghei SC Extralight"/>
                <a:ea typeface="Lantinghei SC Extralight"/>
                <a:cs typeface="Lantinghei SC Extralight"/>
                <a:sym typeface="Lantinghei SC Extralight"/>
              </a:defRPr>
            </a:pPr>
            <a:r>
              <a:t>临界区是（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一段共享数据区 </a:t>
            </a:r>
          </a:p>
          <a:p>
            <a:pPr algn="l">
              <a:defRPr sz="4800">
                <a:latin typeface="Lantinghei SC Extralight"/>
                <a:ea typeface="Lantinghei SC Extralight"/>
                <a:cs typeface="Lantinghei SC Extralight"/>
                <a:sym typeface="Lantinghei SC Extralight"/>
              </a:defRPr>
            </a:pPr>
            <a:r>
              <a:t>B. 一个缓冲区   </a:t>
            </a:r>
          </a:p>
          <a:p>
            <a:pPr algn="l">
              <a:defRPr sz="4800">
                <a:latin typeface="Lantinghei SC Extralight"/>
                <a:ea typeface="Lantinghei SC Extralight"/>
                <a:cs typeface="Lantinghei SC Extralight"/>
                <a:sym typeface="Lantinghei SC Extralight"/>
              </a:defRPr>
            </a:pPr>
            <a:r>
              <a:t>C. 一段程序</a:t>
            </a:r>
          </a:p>
          <a:p>
            <a:pPr algn="l">
              <a:defRPr sz="4800">
                <a:latin typeface="Lantinghei SC Extralight"/>
                <a:ea typeface="Lantinghei SC Extralight"/>
                <a:cs typeface="Lantinghei SC Extralight"/>
                <a:sym typeface="Lantinghei SC Extralight"/>
              </a:defRPr>
            </a:pPr>
            <a:r>
              <a:t>D. 一个同步机制</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2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23"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24"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25" name="1810…"/>
          <p:cNvSpPr/>
          <p:nvPr/>
        </p:nvSpPr>
        <p:spPr>
          <a:xfrm>
            <a:off x="9435703" y="3787892"/>
            <a:ext cx="5512594"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p>
          <a:p>
            <a:pPr algn="l">
              <a:defRPr sz="4800">
                <a:latin typeface="Lantinghei SC Extralight"/>
                <a:ea typeface="Lantinghei SC Extralight"/>
                <a:cs typeface="Lantinghei SC Extralight"/>
                <a:sym typeface="Lantinghei SC Extralight"/>
              </a:defRPr>
            </a:pPr>
            <a:r>
              <a:t>临界区是（</a:t>
            </a:r>
            <a:r>
              <a:rPr>
                <a:solidFill>
                  <a:schemeClr val="accent5"/>
                </a:solidFill>
                <a:latin typeface="Lantinghei SC Demibold"/>
                <a:ea typeface="Lantinghei SC Demibold"/>
                <a:cs typeface="Lantinghei SC Demibold"/>
                <a:sym typeface="Lantinghei SC Demibold"/>
              </a:rPr>
              <a:t>C</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一段共享数据区 </a:t>
            </a:r>
          </a:p>
          <a:p>
            <a:pPr algn="l">
              <a:defRPr sz="4800">
                <a:latin typeface="Lantinghei SC Extralight"/>
                <a:ea typeface="Lantinghei SC Extralight"/>
                <a:cs typeface="Lantinghei SC Extralight"/>
                <a:sym typeface="Lantinghei SC Extralight"/>
              </a:defRPr>
            </a:pPr>
            <a:r>
              <a:t>B. 一个缓冲区   </a:t>
            </a:r>
          </a:p>
          <a:p>
            <a:pPr algn="l">
              <a:defRPr sz="4800">
                <a:solidFill>
                  <a:schemeClr val="accent5"/>
                </a:solidFill>
                <a:latin typeface="Lantinghei SC Extralight"/>
                <a:ea typeface="Lantinghei SC Extralight"/>
                <a:cs typeface="Lantinghei SC Extralight"/>
                <a:sym typeface="Lantinghei SC Extralight"/>
              </a:defRPr>
            </a:pPr>
            <a:r>
              <a:t>C. 一段程序</a:t>
            </a:r>
          </a:p>
          <a:p>
            <a:pPr algn="l">
              <a:defRPr sz="4800">
                <a:latin typeface="Lantinghei SC Extralight"/>
                <a:ea typeface="Lantinghei SC Extralight"/>
                <a:cs typeface="Lantinghei SC Extralight"/>
                <a:sym typeface="Lantinghei SC Extralight"/>
              </a:defRPr>
            </a:pPr>
            <a:r>
              <a:t>D. 一个同步机制</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2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29"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3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31" name="1804…"/>
          <p:cNvSpPr/>
          <p:nvPr/>
        </p:nvSpPr>
        <p:spPr>
          <a:xfrm>
            <a:off x="3515915" y="3768255"/>
            <a:ext cx="173521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1804</a:t>
            </a:r>
          </a:p>
          <a:p>
            <a:pPr algn="l">
              <a:defRPr sz="4800">
                <a:latin typeface="Lantinghei SC Extralight"/>
                <a:ea typeface="Lantinghei SC Extralight"/>
                <a:cs typeface="Lantinghei SC Extralight"/>
                <a:sym typeface="Lantinghei SC Extralight"/>
              </a:defRPr>
            </a:pPr>
            <a:r>
              <a:t>在操作系统中，要对甲、乙两个并发进程进行同步的原因是（）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甲、乙两进程必须在有限的时间内完成 </a:t>
            </a:r>
          </a:p>
          <a:p>
            <a:pPr algn="l">
              <a:defRPr sz="4800">
                <a:latin typeface="Lantinghei SC Extralight"/>
                <a:ea typeface="Lantinghei SC Extralight"/>
                <a:cs typeface="Lantinghei SC Extralight"/>
                <a:sym typeface="Lantinghei SC Extralight"/>
              </a:defRPr>
            </a:pPr>
            <a:r>
              <a:t>B. 进程具有动态性   </a:t>
            </a:r>
          </a:p>
          <a:p>
            <a:pPr algn="l">
              <a:defRPr sz="4800">
                <a:latin typeface="Lantinghei SC Extralight"/>
                <a:ea typeface="Lantinghei SC Extralight"/>
                <a:cs typeface="Lantinghei SC Extralight"/>
                <a:sym typeface="Lantinghei SC Extralight"/>
              </a:defRPr>
            </a:pPr>
            <a:r>
              <a:t>C. 甲、乙两个进程需要访问临界资源</a:t>
            </a:r>
          </a:p>
          <a:p>
            <a:pPr algn="l">
              <a:defRPr sz="4800">
                <a:latin typeface="Lantinghei SC Extralight"/>
                <a:ea typeface="Lantinghei SC Extralight"/>
                <a:cs typeface="Lantinghei SC Extralight"/>
                <a:sym typeface="Lantinghei SC Extralight"/>
              </a:defRPr>
            </a:pPr>
            <a:r>
              <a:t>D. 进程具有结构性</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3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35"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36"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37" name="1804…"/>
          <p:cNvSpPr/>
          <p:nvPr/>
        </p:nvSpPr>
        <p:spPr>
          <a:xfrm>
            <a:off x="3515915" y="3768255"/>
            <a:ext cx="17854614"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1804</a:t>
            </a:r>
          </a:p>
          <a:p>
            <a:pPr algn="l">
              <a:defRPr sz="4800">
                <a:latin typeface="Lantinghei SC Extralight"/>
                <a:ea typeface="Lantinghei SC Extralight"/>
                <a:cs typeface="Lantinghei SC Extralight"/>
                <a:sym typeface="Lantinghei SC Extralight"/>
              </a:defRPr>
            </a:pPr>
            <a:r>
              <a:t>在操作系统中，要对甲、乙两个并发进程进行同步的原因是（</a:t>
            </a:r>
            <a:r>
              <a:rPr>
                <a:solidFill>
                  <a:schemeClr val="accent5"/>
                </a:solidFill>
                <a:latin typeface="Lantinghei SC Demibold"/>
                <a:ea typeface="Lantinghei SC Demibold"/>
                <a:cs typeface="Lantinghei SC Demibold"/>
                <a:sym typeface="Lantinghei SC Demibold"/>
              </a:rPr>
              <a:t>C</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甲、乙两进程必须在有限的时间内完成 </a:t>
            </a:r>
          </a:p>
          <a:p>
            <a:pPr algn="l">
              <a:defRPr sz="4800">
                <a:latin typeface="Lantinghei SC Extralight"/>
                <a:ea typeface="Lantinghei SC Extralight"/>
                <a:cs typeface="Lantinghei SC Extralight"/>
                <a:sym typeface="Lantinghei SC Extralight"/>
              </a:defRPr>
            </a:pPr>
            <a:r>
              <a:t>B. 进程具有动态性   </a:t>
            </a:r>
          </a:p>
          <a:p>
            <a:pPr algn="l">
              <a:defRPr sz="4800">
                <a:solidFill>
                  <a:schemeClr val="accent5"/>
                </a:solidFill>
                <a:latin typeface="Lantinghei SC Extralight"/>
                <a:ea typeface="Lantinghei SC Extralight"/>
                <a:cs typeface="Lantinghei SC Extralight"/>
                <a:sym typeface="Lantinghei SC Extralight"/>
              </a:defRPr>
            </a:pPr>
            <a:r>
              <a:t>C. 甲、乙两个进程需要访问临界资源</a:t>
            </a:r>
          </a:p>
          <a:p>
            <a:pPr algn="l">
              <a:defRPr sz="4800">
                <a:latin typeface="Lantinghei SC Extralight"/>
                <a:ea typeface="Lantinghei SC Extralight"/>
                <a:cs typeface="Lantinghei SC Extralight"/>
                <a:sym typeface="Lantinghei SC Extralight"/>
              </a:defRPr>
            </a:pPr>
            <a:r>
              <a:t>D. 进程具有结构性</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4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41"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4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43" name="1704…"/>
          <p:cNvSpPr/>
          <p:nvPr/>
        </p:nvSpPr>
        <p:spPr>
          <a:xfrm>
            <a:off x="1382315" y="4079916"/>
            <a:ext cx="216193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1704</a:t>
            </a:r>
          </a:p>
          <a:p>
            <a:pPr algn="l">
              <a:defRPr sz="4800">
                <a:latin typeface="Lantinghei SC Extralight"/>
                <a:ea typeface="Lantinghei SC Extralight"/>
                <a:cs typeface="Lantinghei SC Extralight"/>
                <a:sym typeface="Lantinghei SC Extralight"/>
              </a:defRPr>
            </a:pPr>
            <a:r>
              <a:t>对若干个并发进程共享某一变量的相关临界区的管理，下列说法不正确的是（）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相关的多个进程可以同时进入临界区</a:t>
            </a:r>
          </a:p>
          <a:p>
            <a:pPr algn="l">
              <a:defRPr sz="4800">
                <a:latin typeface="Lantinghei SC Extralight"/>
                <a:ea typeface="Lantinghei SC Extralight"/>
                <a:cs typeface="Lantinghei SC Extralight"/>
                <a:sym typeface="Lantinghei SC Extralight"/>
              </a:defRPr>
            </a:pPr>
            <a:r>
              <a:t>B. 不能让一个进程无限制地在临界区执行</a:t>
            </a:r>
          </a:p>
          <a:p>
            <a:pPr algn="l">
              <a:defRPr sz="4800">
                <a:latin typeface="Lantinghei SC Extralight"/>
                <a:ea typeface="Lantinghei SC Extralight"/>
                <a:cs typeface="Lantinghei SC Extralight"/>
                <a:sym typeface="Lantinghei SC Extralight"/>
              </a:defRPr>
            </a:pPr>
            <a:r>
              <a:t>C. 不能强迫一个进程无限地等待进入它的临界区</a:t>
            </a:r>
          </a:p>
          <a:p>
            <a:pPr algn="l">
              <a:defRPr sz="4800">
                <a:latin typeface="Lantinghei SC Extralight"/>
                <a:ea typeface="Lantinghei SC Extralight"/>
                <a:cs typeface="Lantinghei SC Extralight"/>
                <a:sym typeface="Lantinghei SC Extralight"/>
              </a:defRPr>
            </a:pPr>
            <a:r>
              <a:t>D. 一次至多一个进程能够进入临界区</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7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58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81" name="？？态"/>
          <p:cNvSpPr/>
          <p:nvPr/>
        </p:nvSpPr>
        <p:spPr>
          <a:xfrm>
            <a:off x="7676008" y="8684023"/>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？？态</a:t>
            </a:r>
          </a:p>
        </p:txBody>
      </p:sp>
      <p:sp>
        <p:nvSpPr>
          <p:cNvPr id="1582" name="选…"/>
          <p:cNvSpPr/>
          <p:nvPr/>
        </p:nvSpPr>
        <p:spPr>
          <a:xfrm>
            <a:off x="7357546"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选</a:t>
            </a:r>
          </a:p>
          <a:p>
            <a:pPr lvl="1" algn="l">
              <a:defRPr sz="4800">
                <a:latin typeface="Lantinghei SC Extralight"/>
                <a:ea typeface="Lantinghei SC Extralight"/>
                <a:cs typeface="Lantinghei SC Extralight"/>
                <a:sym typeface="Lantinghei SC Extralight"/>
              </a:defRPr>
            </a:pPr>
            <a:r>
              <a:t>中</a:t>
            </a:r>
          </a:p>
        </p:txBody>
      </p:sp>
      <p:sp>
        <p:nvSpPr>
          <p:cNvPr id="1583" name="线条"/>
          <p:cNvSpPr/>
          <p:nvPr/>
        </p:nvSpPr>
        <p:spPr>
          <a:xfrm>
            <a:off x="8648911" y="5192377"/>
            <a:ext cx="1" cy="3331246"/>
          </a:xfrm>
          <a:prstGeom prst="line">
            <a:avLst/>
          </a:prstGeom>
          <a:ln w="101600">
            <a:solidFill>
              <a:srgbClr val="000000"/>
            </a:solidFill>
            <a:miter lim="400000"/>
            <a:headEnd type="triangle"/>
          </a:ln>
        </p:spPr>
        <p:txBody>
          <a:bodyPr lIns="50800" tIns="50800" rIns="50800" bIns="50800" anchor="ctr"/>
          <a:lstStyle/>
          <a:p>
            <a:pPr>
              <a:defRPr sz="3200"/>
            </a:pPr>
            <a:endParaRPr/>
          </a:p>
        </p:txBody>
      </p:sp>
      <p:sp>
        <p:nvSpPr>
          <p:cNvPr id="1584"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585" name="线条"/>
          <p:cNvSpPr/>
          <p:nvPr/>
        </p:nvSpPr>
        <p:spPr>
          <a:xfrm>
            <a:off x="10503243" y="4466176"/>
            <a:ext cx="3893568" cy="226844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86" name="线条"/>
          <p:cNvSpPr/>
          <p:nvPr/>
        </p:nvSpPr>
        <p:spPr>
          <a:xfrm flipH="1">
            <a:off x="10478134" y="6845015"/>
            <a:ext cx="3890406" cy="2500382"/>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87"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588" name="线条"/>
          <p:cNvSpPr/>
          <p:nvPr/>
        </p:nvSpPr>
        <p:spPr>
          <a:xfrm>
            <a:off x="9662582" y="5192377"/>
            <a:ext cx="1" cy="333124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89" name="落…"/>
          <p:cNvSpPr/>
          <p:nvPr/>
        </p:nvSpPr>
        <p:spPr>
          <a:xfrm>
            <a:off x="9796402"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落</a:t>
            </a:r>
          </a:p>
          <a:p>
            <a:pPr lvl="1" algn="l">
              <a:defRPr sz="4800">
                <a:latin typeface="Lantinghei SC Extralight"/>
                <a:ea typeface="Lantinghei SC Extralight"/>
                <a:cs typeface="Lantinghei SC Extralight"/>
                <a:sym typeface="Lantinghei SC Extralight"/>
              </a:defRPr>
            </a:pPr>
            <a:r>
              <a:t>选</a:t>
            </a:r>
          </a:p>
        </p:txBody>
      </p:sp>
      <p:sp>
        <p:nvSpPr>
          <p:cNvPr id="1590" name="？？态"/>
          <p:cNvSpPr/>
          <p:nvPr/>
        </p:nvSpPr>
        <p:spPr>
          <a:xfrm>
            <a:off x="7676008" y="3761976"/>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？？态</a:t>
            </a:r>
          </a:p>
        </p:txBody>
      </p:sp>
      <p:sp>
        <p:nvSpPr>
          <p:cNvPr id="1591" name="？？态"/>
          <p:cNvSpPr/>
          <p:nvPr/>
        </p:nvSpPr>
        <p:spPr>
          <a:xfrm>
            <a:off x="14368225" y="6117754"/>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？？态</a:t>
            </a:r>
          </a:p>
        </p:txBody>
      </p:sp>
      <p:sp>
        <p:nvSpPr>
          <p:cNvPr id="1592"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593"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594" name="进程的状态"/>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进程的状态</a:t>
            </a:r>
          </a:p>
        </p:txBody>
      </p:sp>
      <p:pic>
        <p:nvPicPr>
          <p:cNvPr id="1596" name="屏幕快照 2019-03-03 下午8.04.49.png" descr="屏幕快照 2019-03-03 下午8.04.49.png"/>
          <p:cNvPicPr>
            <a:picLocks noChangeAspect="1"/>
          </p:cNvPicPr>
          <p:nvPr/>
        </p:nvPicPr>
        <p:blipFill>
          <a:blip r:embed="rId4">
            <a:extLst/>
          </a:blip>
          <a:stretch>
            <a:fillRect/>
          </a:stretch>
        </p:blipFill>
        <p:spPr>
          <a:xfrm>
            <a:off x="21022378" y="1113613"/>
            <a:ext cx="2575234" cy="643810"/>
          </a:xfrm>
          <a:prstGeom prst="rect">
            <a:avLst/>
          </a:prstGeom>
          <a:ln w="12700">
            <a:miter lim="400000"/>
          </a:ln>
        </p:spPr>
      </p:pic>
      <p:sp>
        <p:nvSpPr>
          <p:cNvPr id="21"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295279625"/>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4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47"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48"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49" name="1704…"/>
          <p:cNvSpPr/>
          <p:nvPr/>
        </p:nvSpPr>
        <p:spPr>
          <a:xfrm>
            <a:off x="1382315" y="4079916"/>
            <a:ext cx="216193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1704</a:t>
            </a:r>
          </a:p>
          <a:p>
            <a:pPr algn="l">
              <a:defRPr sz="4800">
                <a:latin typeface="Lantinghei SC Extralight"/>
                <a:ea typeface="Lantinghei SC Extralight"/>
                <a:cs typeface="Lantinghei SC Extralight"/>
                <a:sym typeface="Lantinghei SC Extralight"/>
              </a:defRPr>
            </a:pPr>
            <a:r>
              <a:t>对若干个并发进程共享某一变量的相关临界区的管理，下列说法不正确的是（）</a:t>
            </a:r>
          </a:p>
          <a:p>
            <a:pPr algn="l">
              <a:defRPr sz="4800">
                <a:latin typeface="Lantinghei SC Extralight"/>
                <a:ea typeface="Lantinghei SC Extralight"/>
                <a:cs typeface="Lantinghei SC Extralight"/>
                <a:sym typeface="Lantinghei SC Extralight"/>
              </a:defRPr>
            </a:pPr>
            <a:endParaRPr/>
          </a:p>
          <a:p>
            <a:pPr algn="l">
              <a:defRPr sz="4800">
                <a:solidFill>
                  <a:schemeClr val="accent5"/>
                </a:solidFill>
                <a:latin typeface="Lantinghei SC Extralight"/>
                <a:ea typeface="Lantinghei SC Extralight"/>
                <a:cs typeface="Lantinghei SC Extralight"/>
                <a:sym typeface="Lantinghei SC Extralight"/>
              </a:defRPr>
            </a:pPr>
            <a:r>
              <a:t>A. 相关的多个进程可以同时进入临界区</a:t>
            </a:r>
          </a:p>
          <a:p>
            <a:pPr algn="l">
              <a:defRPr sz="4800">
                <a:latin typeface="Lantinghei SC Extralight"/>
                <a:ea typeface="Lantinghei SC Extralight"/>
                <a:cs typeface="Lantinghei SC Extralight"/>
                <a:sym typeface="Lantinghei SC Extralight"/>
              </a:defRPr>
            </a:pPr>
            <a:r>
              <a:t>B. 不能让一个进程无限制地在临界区执行</a:t>
            </a:r>
          </a:p>
          <a:p>
            <a:pPr algn="l">
              <a:defRPr sz="4800">
                <a:latin typeface="Lantinghei SC Extralight"/>
                <a:ea typeface="Lantinghei SC Extralight"/>
                <a:cs typeface="Lantinghei SC Extralight"/>
                <a:sym typeface="Lantinghei SC Extralight"/>
              </a:defRPr>
            </a:pPr>
            <a:r>
              <a:t>C. 不能强迫一个进程无限地等待进入它的临界区</a:t>
            </a:r>
          </a:p>
          <a:p>
            <a:pPr algn="l">
              <a:defRPr sz="4800">
                <a:latin typeface="Lantinghei SC Extralight"/>
                <a:ea typeface="Lantinghei SC Extralight"/>
                <a:cs typeface="Lantinghei SC Extralight"/>
                <a:sym typeface="Lantinghei SC Extralight"/>
              </a:defRPr>
            </a:pPr>
            <a:r>
              <a:t>D. 一次至多一个进程能够进入临界区</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5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55"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56"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57" name="1604…"/>
          <p:cNvSpPr/>
          <p:nvPr/>
        </p:nvSpPr>
        <p:spPr>
          <a:xfrm>
            <a:off x="5039915" y="3787892"/>
            <a:ext cx="14304169"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1604</a:t>
            </a:r>
          </a:p>
          <a:p>
            <a:pPr algn="l">
              <a:defRPr sz="4800">
                <a:latin typeface="Lantinghei SC Extralight"/>
                <a:ea typeface="Lantinghei SC Extralight"/>
                <a:cs typeface="Lantinghei SC Extralight"/>
                <a:sym typeface="Lantinghei SC Extralight"/>
              </a:defRPr>
            </a:pPr>
            <a:r>
              <a:t>进程的互斥是指当多个进程共享某一共享资源时（）</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进程之间可以同时访问该资源</a:t>
            </a:r>
          </a:p>
          <a:p>
            <a:pPr algn="l">
              <a:defRPr sz="4800">
                <a:latin typeface="Lantinghei SC Extralight"/>
                <a:ea typeface="Lantinghei SC Extralight"/>
                <a:cs typeface="Lantinghei SC Extralight"/>
                <a:sym typeface="Lantinghei SC Extralight"/>
              </a:defRPr>
            </a:pPr>
            <a:r>
              <a:t>B. 任何时候都有且只有一个进程使用该资源</a:t>
            </a:r>
          </a:p>
          <a:p>
            <a:pPr algn="l">
              <a:defRPr sz="4800">
                <a:latin typeface="Lantinghei SC Extralight"/>
                <a:ea typeface="Lantinghei SC Extralight"/>
                <a:cs typeface="Lantinghei SC Extralight"/>
                <a:sym typeface="Lantinghei SC Extralight"/>
              </a:defRPr>
            </a:pPr>
            <a:r>
              <a:t>C. 任何时候最多只能有一个进程使用该资源</a:t>
            </a:r>
          </a:p>
          <a:p>
            <a:pPr algn="l">
              <a:defRPr sz="4800">
                <a:latin typeface="Lantinghei SC Extralight"/>
                <a:ea typeface="Lantinghei SC Extralight"/>
                <a:cs typeface="Lantinghei SC Extralight"/>
                <a:sym typeface="Lantinghei SC Extralight"/>
              </a:defRPr>
            </a:pPr>
            <a:r>
              <a:t>D. 所有进程不用等待就可以直接访问该资源</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6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61" name="牛刀小试"/>
          <p:cNvSpPr/>
          <p:nvPr/>
        </p:nvSpPr>
        <p:spPr>
          <a:xfrm>
            <a:off x="1893098"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6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63" name="1604…"/>
          <p:cNvSpPr/>
          <p:nvPr/>
        </p:nvSpPr>
        <p:spPr>
          <a:xfrm>
            <a:off x="5039915" y="3787892"/>
            <a:ext cx="14304169"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1604</a:t>
            </a:r>
          </a:p>
          <a:p>
            <a:pPr algn="l">
              <a:defRPr sz="4800">
                <a:latin typeface="Lantinghei SC Extralight"/>
                <a:ea typeface="Lantinghei SC Extralight"/>
                <a:cs typeface="Lantinghei SC Extralight"/>
                <a:sym typeface="Lantinghei SC Extralight"/>
              </a:defRPr>
            </a:pPr>
            <a:r>
              <a:t>进程的互斥是指当多个进程共享某一共享资源时（）</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进程之间可以同时访问该资源</a:t>
            </a:r>
          </a:p>
          <a:p>
            <a:pPr algn="l">
              <a:defRPr sz="4800">
                <a:latin typeface="Lantinghei SC Extralight"/>
                <a:ea typeface="Lantinghei SC Extralight"/>
                <a:cs typeface="Lantinghei SC Extralight"/>
                <a:sym typeface="Lantinghei SC Extralight"/>
              </a:defRPr>
            </a:pPr>
            <a:r>
              <a:t>B. 任何时候都有且只有一个进程使用该资源</a:t>
            </a:r>
          </a:p>
          <a:p>
            <a:pPr algn="l">
              <a:defRPr sz="4800">
                <a:solidFill>
                  <a:schemeClr val="accent5"/>
                </a:solidFill>
                <a:latin typeface="Lantinghei SC Extralight"/>
                <a:ea typeface="Lantinghei SC Extralight"/>
                <a:cs typeface="Lantinghei SC Extralight"/>
                <a:sym typeface="Lantinghei SC Extralight"/>
              </a:defRPr>
            </a:pPr>
            <a:r>
              <a:t>C. 任何时候最多只能有一个进程使用该资源</a:t>
            </a:r>
          </a:p>
          <a:p>
            <a:pPr algn="l">
              <a:defRPr sz="4800">
                <a:latin typeface="Lantinghei SC Extralight"/>
                <a:ea typeface="Lantinghei SC Extralight"/>
                <a:cs typeface="Lantinghei SC Extralight"/>
                <a:sym typeface="Lantinghei SC Extralight"/>
              </a:defRPr>
            </a:pPr>
            <a:r>
              <a:t>D. 所有进程不用等待就可以直接访问该资源</a:t>
            </a:r>
          </a:p>
        </p:txBody>
      </p:sp>
      <p:sp>
        <p:nvSpPr>
          <p:cNvPr id="7" name="2.4.1 进程同步的基本概念"/>
          <p:cNvSpPr/>
          <p:nvPr/>
        </p:nvSpPr>
        <p:spPr>
          <a:xfrm>
            <a:off x="114262" y="80982"/>
            <a:ext cx="53989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rPr>
              <a:t>2.4.1 进程同步的基本概念</a:t>
            </a: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67"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68"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
        <p:nvSpPr>
          <p:cNvPr id="369" name="同步机制应遵循的准则"/>
          <p:cNvSpPr/>
          <p:nvPr/>
        </p:nvSpPr>
        <p:spPr>
          <a:xfrm>
            <a:off x="435982" y="910069"/>
            <a:ext cx="698753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同步机制应遵循的准则</a:t>
            </a:r>
          </a:p>
        </p:txBody>
      </p:sp>
      <p:sp>
        <p:nvSpPr>
          <p:cNvPr id="370" name="进程并发执行"/>
          <p:cNvSpPr/>
          <p:nvPr/>
        </p:nvSpPr>
        <p:spPr>
          <a:xfrm>
            <a:off x="10229850" y="129479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进程并发执行</a:t>
            </a:r>
          </a:p>
        </p:txBody>
      </p:sp>
      <p:sp>
        <p:nvSpPr>
          <p:cNvPr id="371" name="共享系统的资源"/>
          <p:cNvSpPr/>
          <p:nvPr/>
        </p:nvSpPr>
        <p:spPr>
          <a:xfrm>
            <a:off x="9912350" y="273279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共享系统的资源</a:t>
            </a:r>
          </a:p>
        </p:txBody>
      </p:sp>
      <p:sp>
        <p:nvSpPr>
          <p:cNvPr id="372" name="操作系统对共享过程进行控制和管理"/>
          <p:cNvSpPr/>
          <p:nvPr/>
        </p:nvSpPr>
        <p:spPr>
          <a:xfrm>
            <a:off x="7054849" y="4170790"/>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操作系统对共享过程进行控制和管理</a:t>
            </a:r>
          </a:p>
        </p:txBody>
      </p:sp>
      <p:sp>
        <p:nvSpPr>
          <p:cNvPr id="373" name="同步机制"/>
          <p:cNvSpPr/>
          <p:nvPr/>
        </p:nvSpPr>
        <p:spPr>
          <a:xfrm>
            <a:off x="10864850" y="62770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同步机制</a:t>
            </a:r>
          </a:p>
        </p:txBody>
      </p:sp>
      <p:sp>
        <p:nvSpPr>
          <p:cNvPr id="374" name="保证在多任务共享系统资源的情况下，程序执行能得到正确的结果"/>
          <p:cNvSpPr/>
          <p:nvPr/>
        </p:nvSpPr>
        <p:spPr>
          <a:xfrm>
            <a:off x="3007203" y="9295998"/>
            <a:ext cx="18968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保证在多任务共享系统资源的情况下，程序执行能得到正确的结果</a:t>
            </a:r>
          </a:p>
        </p:txBody>
      </p:sp>
      <p:sp>
        <p:nvSpPr>
          <p:cNvPr id="375" name="线条"/>
          <p:cNvSpPr/>
          <p:nvPr/>
        </p:nvSpPr>
        <p:spPr>
          <a:xfrm>
            <a:off x="12191999" y="7642657"/>
            <a:ext cx="1" cy="127837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76" name="🤔️怎么保证同步？"/>
          <p:cNvSpPr/>
          <p:nvPr/>
        </p:nvSpPr>
        <p:spPr>
          <a:xfrm>
            <a:off x="14447206" y="6316738"/>
            <a:ext cx="4591000"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rPr dirty="0" smtClean="0"/>
              <a:t>怎么保证同步</a:t>
            </a:r>
            <a:r>
              <a:rPr dirty="0"/>
              <a:t>？</a:t>
            </a:r>
          </a:p>
        </p:txBody>
      </p:sp>
      <p:pic>
        <p:nvPicPr>
          <p:cNvPr id="377" name="屏幕快照 2019-03-05 下午4.40.35.png" descr="屏幕快照 2019-03-05 下午4.40.35.png"/>
          <p:cNvPicPr>
            <a:picLocks noChangeAspect="1"/>
          </p:cNvPicPr>
          <p:nvPr/>
        </p:nvPicPr>
        <p:blipFill>
          <a:blip r:embed="rId3">
            <a:extLst/>
          </a:blip>
          <a:stretch>
            <a:fillRect/>
          </a:stretch>
        </p:blipFill>
        <p:spPr>
          <a:xfrm>
            <a:off x="19285520" y="716574"/>
            <a:ext cx="4559301" cy="1490541"/>
          </a:xfrm>
          <a:prstGeom prst="rect">
            <a:avLst/>
          </a:prstGeom>
          <a:ln w="12700">
            <a:miter lim="400000"/>
          </a:ln>
        </p:spPr>
      </p:pic>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8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81"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82" name="{……"/>
          <p:cNvSpPr/>
          <p:nvPr/>
        </p:nvSpPr>
        <p:spPr>
          <a:xfrm>
            <a:off x="3027556" y="4225455"/>
            <a:ext cx="18328888" cy="505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a:t>
            </a:r>
          </a:p>
          <a:p>
            <a:pPr algn="l"/>
            <a:r>
              <a:t>   </a:t>
            </a:r>
            <a:r>
              <a:rPr b="1">
                <a:latin typeface="Helvetica"/>
                <a:ea typeface="Helvetica"/>
                <a:cs typeface="Helvetica"/>
                <a:sym typeface="Helvetica"/>
              </a:rPr>
              <a:t>进入区</a:t>
            </a:r>
            <a:r>
              <a:t>；   //检查进程是否可以进入临界区并对临界区加锁🔒</a:t>
            </a:r>
          </a:p>
          <a:p>
            <a:pPr lvl="1" algn="l"/>
            <a:r>
              <a:t>     </a:t>
            </a:r>
            <a:r>
              <a:rPr b="1">
                <a:latin typeface="Helvetica"/>
                <a:ea typeface="Helvetica"/>
                <a:cs typeface="Helvetica"/>
                <a:sym typeface="Helvetica"/>
              </a:rPr>
              <a:t>临界区</a:t>
            </a:r>
            <a:r>
              <a:t>；</a:t>
            </a:r>
          </a:p>
          <a:p>
            <a:pPr algn="l"/>
            <a:r>
              <a:t>   </a:t>
            </a:r>
            <a:r>
              <a:rPr b="1">
                <a:latin typeface="Helvetica"/>
                <a:ea typeface="Helvetica"/>
                <a:cs typeface="Helvetica"/>
                <a:sym typeface="Helvetica"/>
              </a:rPr>
              <a:t>退出区</a:t>
            </a:r>
            <a:r>
              <a:t>；  //释放临界区访问权</a:t>
            </a:r>
          </a:p>
          <a:p>
            <a:pPr algn="l"/>
            <a:r>
              <a:t>…</a:t>
            </a:r>
          </a:p>
          <a:p>
            <a:pPr algn="l"/>
            <a:r>
              <a:t>}</a:t>
            </a:r>
          </a:p>
        </p:txBody>
      </p:sp>
      <p:sp>
        <p:nvSpPr>
          <p:cNvPr id="384" name="同步机制应遵循的准则"/>
          <p:cNvSpPr/>
          <p:nvPr/>
        </p:nvSpPr>
        <p:spPr>
          <a:xfrm>
            <a:off x="435982" y="910069"/>
            <a:ext cx="698753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同步机制应遵循的准则</a:t>
            </a:r>
          </a:p>
        </p:txBody>
      </p:sp>
      <p:pic>
        <p:nvPicPr>
          <p:cNvPr id="385" name="屏幕快照 2019-03-05 下午4.40.35.png" descr="屏幕快照 2019-03-05 下午4.40.35.png"/>
          <p:cNvPicPr>
            <a:picLocks noChangeAspect="1"/>
          </p:cNvPicPr>
          <p:nvPr/>
        </p:nvPicPr>
        <p:blipFill>
          <a:blip r:embed="rId3">
            <a:extLst/>
          </a:blip>
          <a:stretch>
            <a:fillRect/>
          </a:stretch>
        </p:blipFill>
        <p:spPr>
          <a:xfrm>
            <a:off x="19285520" y="716574"/>
            <a:ext cx="4559301" cy="1490541"/>
          </a:xfrm>
          <a:prstGeom prst="rect">
            <a:avLst/>
          </a:prstGeom>
          <a:ln w="12700">
            <a:miter lim="400000"/>
          </a:ln>
        </p:spPr>
      </p:pic>
      <p:sp>
        <p:nvSpPr>
          <p:cNvPr id="9"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8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89"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390" name="临界区没有进程，临界资源空闲？"/>
          <p:cNvSpPr/>
          <p:nvPr/>
        </p:nvSpPr>
        <p:spPr>
          <a:xfrm>
            <a:off x="2242918" y="3464904"/>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临界区没有进程，临界资源空闲？</a:t>
            </a:r>
          </a:p>
        </p:txBody>
      </p:sp>
      <p:sp>
        <p:nvSpPr>
          <p:cNvPr id="391" name="临界区已有进程，临界资源正在被访问？"/>
          <p:cNvSpPr/>
          <p:nvPr/>
        </p:nvSpPr>
        <p:spPr>
          <a:xfrm>
            <a:off x="2288167" y="5337954"/>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临界区已有进程，临界资源正在被访问？</a:t>
            </a:r>
          </a:p>
        </p:txBody>
      </p:sp>
      <p:sp>
        <p:nvSpPr>
          <p:cNvPr id="392" name="要让我一直等下去吗呜呜呜？"/>
          <p:cNvSpPr/>
          <p:nvPr/>
        </p:nvSpPr>
        <p:spPr>
          <a:xfrm>
            <a:off x="2288167" y="7211004"/>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要让我一直等下去吗呜呜呜？</a:t>
            </a:r>
          </a:p>
        </p:txBody>
      </p:sp>
      <p:sp>
        <p:nvSpPr>
          <p:cNvPr id="393" name="请求不到访问权，还霸占着CPU？"/>
          <p:cNvSpPr/>
          <p:nvPr/>
        </p:nvSpPr>
        <p:spPr>
          <a:xfrm>
            <a:off x="2288167" y="9260496"/>
            <a:ext cx="9674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请求不到访问权，还霸占着CPU？</a:t>
            </a:r>
          </a:p>
        </p:txBody>
      </p:sp>
      <p:sp>
        <p:nvSpPr>
          <p:cNvPr id="395" name="同步机制应遵循的准则"/>
          <p:cNvSpPr/>
          <p:nvPr/>
        </p:nvSpPr>
        <p:spPr>
          <a:xfrm>
            <a:off x="435982" y="910069"/>
            <a:ext cx="698753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同步机制应遵循的准则</a:t>
            </a:r>
          </a:p>
        </p:txBody>
      </p:sp>
      <p:pic>
        <p:nvPicPr>
          <p:cNvPr id="396" name="屏幕快照 2019-03-05 下午4.40.35.png" descr="屏幕快照 2019-03-05 下午4.40.35.png"/>
          <p:cNvPicPr>
            <a:picLocks noChangeAspect="1"/>
          </p:cNvPicPr>
          <p:nvPr/>
        </p:nvPicPr>
        <p:blipFill>
          <a:blip r:embed="rId3">
            <a:extLst/>
          </a:blip>
          <a:stretch>
            <a:fillRect/>
          </a:stretch>
        </p:blipFill>
        <p:spPr>
          <a:xfrm>
            <a:off x="19285520" y="716574"/>
            <a:ext cx="4559301" cy="1490541"/>
          </a:xfrm>
          <a:prstGeom prst="rect">
            <a:avLst/>
          </a:prstGeom>
          <a:ln w="12700">
            <a:miter lim="400000"/>
          </a:ln>
        </p:spPr>
      </p:pic>
      <p:sp>
        <p:nvSpPr>
          <p:cNvPr id="12"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9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0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401" name="空闲让进"/>
          <p:cNvSpPr/>
          <p:nvPr/>
        </p:nvSpPr>
        <p:spPr>
          <a:xfrm>
            <a:off x="17703077" y="346490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空闲让进</a:t>
            </a:r>
          </a:p>
        </p:txBody>
      </p:sp>
      <p:sp>
        <p:nvSpPr>
          <p:cNvPr id="402" name="临界区没有进程，临界资源空闲？"/>
          <p:cNvSpPr/>
          <p:nvPr/>
        </p:nvSpPr>
        <p:spPr>
          <a:xfrm>
            <a:off x="2242918" y="3464904"/>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临界区没有进程，临界资源空闲？</a:t>
            </a:r>
          </a:p>
        </p:txBody>
      </p:sp>
      <p:sp>
        <p:nvSpPr>
          <p:cNvPr id="403" name="临界区已有进程，临界资源正在被访问？"/>
          <p:cNvSpPr/>
          <p:nvPr/>
        </p:nvSpPr>
        <p:spPr>
          <a:xfrm>
            <a:off x="2288167" y="5337954"/>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临界区已有进程，临界资源正在被访问？</a:t>
            </a:r>
          </a:p>
        </p:txBody>
      </p:sp>
      <p:sp>
        <p:nvSpPr>
          <p:cNvPr id="404" name="要让我一直等下去吗呜呜呜？"/>
          <p:cNvSpPr/>
          <p:nvPr/>
        </p:nvSpPr>
        <p:spPr>
          <a:xfrm>
            <a:off x="2288167" y="7211004"/>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要让我一直等下去吗呜呜呜？</a:t>
            </a:r>
          </a:p>
        </p:txBody>
      </p:sp>
      <p:sp>
        <p:nvSpPr>
          <p:cNvPr id="405" name="请求不到访问权，还霸占着CPU？"/>
          <p:cNvSpPr/>
          <p:nvPr/>
        </p:nvSpPr>
        <p:spPr>
          <a:xfrm>
            <a:off x="2288167" y="9260496"/>
            <a:ext cx="9674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请求不到访问权，还霸占着CPU？</a:t>
            </a:r>
          </a:p>
        </p:txBody>
      </p:sp>
      <p:sp>
        <p:nvSpPr>
          <p:cNvPr id="407" name="同步机制应遵循的准则"/>
          <p:cNvSpPr/>
          <p:nvPr/>
        </p:nvSpPr>
        <p:spPr>
          <a:xfrm>
            <a:off x="435982" y="910069"/>
            <a:ext cx="698753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同步机制应遵循的准则</a:t>
            </a:r>
          </a:p>
        </p:txBody>
      </p:sp>
      <p:pic>
        <p:nvPicPr>
          <p:cNvPr id="408" name="屏幕快照 2019-03-05 下午4.40.35.png" descr="屏幕快照 2019-03-05 下午4.40.35.png"/>
          <p:cNvPicPr>
            <a:picLocks noChangeAspect="1"/>
          </p:cNvPicPr>
          <p:nvPr/>
        </p:nvPicPr>
        <p:blipFill>
          <a:blip r:embed="rId3">
            <a:extLst/>
          </a:blip>
          <a:stretch>
            <a:fillRect/>
          </a:stretch>
        </p:blipFill>
        <p:spPr>
          <a:xfrm>
            <a:off x="19285520" y="716574"/>
            <a:ext cx="4559301" cy="1490541"/>
          </a:xfrm>
          <a:prstGeom prst="rect">
            <a:avLst/>
          </a:prstGeom>
          <a:ln w="12700">
            <a:miter lim="400000"/>
          </a:ln>
        </p:spPr>
      </p:pic>
      <p:sp>
        <p:nvSpPr>
          <p:cNvPr id="13"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1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1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413" name="空闲让进"/>
          <p:cNvSpPr/>
          <p:nvPr/>
        </p:nvSpPr>
        <p:spPr>
          <a:xfrm>
            <a:off x="17703077" y="346490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空闲让进</a:t>
            </a:r>
          </a:p>
        </p:txBody>
      </p:sp>
      <p:sp>
        <p:nvSpPr>
          <p:cNvPr id="414" name="临界区没有进程，临界资源空闲？"/>
          <p:cNvSpPr/>
          <p:nvPr/>
        </p:nvSpPr>
        <p:spPr>
          <a:xfrm>
            <a:off x="2242918" y="3464904"/>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临界区没有进程，临界资源空闲？</a:t>
            </a:r>
          </a:p>
        </p:txBody>
      </p:sp>
      <p:sp>
        <p:nvSpPr>
          <p:cNvPr id="415" name="临界区已有进程，临界资源正在被访问？"/>
          <p:cNvSpPr/>
          <p:nvPr/>
        </p:nvSpPr>
        <p:spPr>
          <a:xfrm>
            <a:off x="2288167" y="5337954"/>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临界区已有进程，临界资源正在被访问？</a:t>
            </a:r>
          </a:p>
        </p:txBody>
      </p:sp>
      <p:sp>
        <p:nvSpPr>
          <p:cNvPr id="416" name="忙则等待"/>
          <p:cNvSpPr/>
          <p:nvPr/>
        </p:nvSpPr>
        <p:spPr>
          <a:xfrm>
            <a:off x="17703077" y="5173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忙则等待</a:t>
            </a:r>
          </a:p>
        </p:txBody>
      </p:sp>
      <p:sp>
        <p:nvSpPr>
          <p:cNvPr id="417" name="要让我一直等下去吗，呜呜呜？"/>
          <p:cNvSpPr/>
          <p:nvPr/>
        </p:nvSpPr>
        <p:spPr>
          <a:xfrm>
            <a:off x="2288167" y="7211004"/>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要让我一直等下去吗，呜呜呜？</a:t>
            </a:r>
          </a:p>
        </p:txBody>
      </p:sp>
      <p:sp>
        <p:nvSpPr>
          <p:cNvPr id="418" name="请求不到访问权，还霸占着CPU？"/>
          <p:cNvSpPr/>
          <p:nvPr/>
        </p:nvSpPr>
        <p:spPr>
          <a:xfrm>
            <a:off x="2288167" y="9260496"/>
            <a:ext cx="9674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请求不到访问权，还霸占着CPU？</a:t>
            </a:r>
          </a:p>
        </p:txBody>
      </p:sp>
      <p:sp>
        <p:nvSpPr>
          <p:cNvPr id="420" name="同步机制应遵循的准则"/>
          <p:cNvSpPr/>
          <p:nvPr/>
        </p:nvSpPr>
        <p:spPr>
          <a:xfrm>
            <a:off x="435982" y="910069"/>
            <a:ext cx="698753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同步机制应遵循的准则</a:t>
            </a:r>
          </a:p>
        </p:txBody>
      </p:sp>
      <p:pic>
        <p:nvPicPr>
          <p:cNvPr id="421" name="屏幕快照 2019-03-05 下午4.40.35.png" descr="屏幕快照 2019-03-05 下午4.40.35.png"/>
          <p:cNvPicPr>
            <a:picLocks noChangeAspect="1"/>
          </p:cNvPicPr>
          <p:nvPr/>
        </p:nvPicPr>
        <p:blipFill>
          <a:blip r:embed="rId3">
            <a:extLst/>
          </a:blip>
          <a:stretch>
            <a:fillRect/>
          </a:stretch>
        </p:blipFill>
        <p:spPr>
          <a:xfrm>
            <a:off x="19285520" y="716574"/>
            <a:ext cx="4559301" cy="1490541"/>
          </a:xfrm>
          <a:prstGeom prst="rect">
            <a:avLst/>
          </a:prstGeom>
          <a:ln w="12700">
            <a:miter lim="400000"/>
          </a:ln>
        </p:spPr>
      </p:pic>
      <p:sp>
        <p:nvSpPr>
          <p:cNvPr id="14"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2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25" name="空闲让进"/>
          <p:cNvSpPr/>
          <p:nvPr/>
        </p:nvSpPr>
        <p:spPr>
          <a:xfrm>
            <a:off x="17703077" y="346490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空闲让进</a:t>
            </a:r>
          </a:p>
        </p:txBody>
      </p:sp>
      <p:sp>
        <p:nvSpPr>
          <p:cNvPr id="426" name="临界区没有进程，临界资源空闲？"/>
          <p:cNvSpPr/>
          <p:nvPr/>
        </p:nvSpPr>
        <p:spPr>
          <a:xfrm>
            <a:off x="2242918" y="3464904"/>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临界区没有进程，临界资源空闲？</a:t>
            </a:r>
          </a:p>
        </p:txBody>
      </p:sp>
      <p:sp>
        <p:nvSpPr>
          <p:cNvPr id="427" name="临界区已有进程，临界资源正在被访问？"/>
          <p:cNvSpPr/>
          <p:nvPr/>
        </p:nvSpPr>
        <p:spPr>
          <a:xfrm>
            <a:off x="2288167" y="5337954"/>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临界区已有进程，临界资源正在被访问？</a:t>
            </a:r>
          </a:p>
        </p:txBody>
      </p:sp>
      <p:sp>
        <p:nvSpPr>
          <p:cNvPr id="428" name="忙则等待"/>
          <p:cNvSpPr/>
          <p:nvPr/>
        </p:nvSpPr>
        <p:spPr>
          <a:xfrm>
            <a:off x="17703077" y="5173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忙则等待</a:t>
            </a:r>
          </a:p>
        </p:txBody>
      </p:sp>
      <p:sp>
        <p:nvSpPr>
          <p:cNvPr id="429" name="要让我一直等下去吗，呜呜呜？"/>
          <p:cNvSpPr/>
          <p:nvPr/>
        </p:nvSpPr>
        <p:spPr>
          <a:xfrm>
            <a:off x="2288167" y="7211004"/>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要让我一直等下去吗，呜呜呜？</a:t>
            </a:r>
          </a:p>
        </p:txBody>
      </p:sp>
      <p:sp>
        <p:nvSpPr>
          <p:cNvPr id="430" name="有限等待"/>
          <p:cNvSpPr/>
          <p:nvPr/>
        </p:nvSpPr>
        <p:spPr>
          <a:xfrm>
            <a:off x="17703077" y="710988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有限等待</a:t>
            </a:r>
          </a:p>
        </p:txBody>
      </p:sp>
      <p:sp>
        <p:nvSpPr>
          <p:cNvPr id="431" name="请求不到访问权，还霸占着CPU？"/>
          <p:cNvSpPr/>
          <p:nvPr/>
        </p:nvSpPr>
        <p:spPr>
          <a:xfrm>
            <a:off x="2288167" y="9260496"/>
            <a:ext cx="9674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请求不到访问权，还霸占着CPU？</a:t>
            </a:r>
          </a:p>
        </p:txBody>
      </p:sp>
      <p:sp>
        <p:nvSpPr>
          <p:cNvPr id="433" name="同步机制应遵循的准则"/>
          <p:cNvSpPr/>
          <p:nvPr/>
        </p:nvSpPr>
        <p:spPr>
          <a:xfrm>
            <a:off x="435982" y="910069"/>
            <a:ext cx="698753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同步机制应遵循的准则</a:t>
            </a:r>
          </a:p>
        </p:txBody>
      </p:sp>
      <p:sp>
        <p:nvSpPr>
          <p:cNvPr id="434"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pic>
        <p:nvPicPr>
          <p:cNvPr id="435" name="屏幕快照 2019-03-05 下午4.40.35.png" descr="屏幕快照 2019-03-05 下午4.40.35.png"/>
          <p:cNvPicPr>
            <a:picLocks noChangeAspect="1"/>
          </p:cNvPicPr>
          <p:nvPr/>
        </p:nvPicPr>
        <p:blipFill>
          <a:blip r:embed="rId3">
            <a:extLst/>
          </a:blip>
          <a:stretch>
            <a:fillRect/>
          </a:stretch>
        </p:blipFill>
        <p:spPr>
          <a:xfrm>
            <a:off x="19285520" y="716574"/>
            <a:ext cx="4559301" cy="1490541"/>
          </a:xfrm>
          <a:prstGeom prst="rect">
            <a:avLst/>
          </a:prstGeom>
          <a:ln w="12700">
            <a:miter lim="400000"/>
          </a:ln>
        </p:spPr>
      </p:pic>
      <p:sp>
        <p:nvSpPr>
          <p:cNvPr id="15"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3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39"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440" name="空闲让进"/>
          <p:cNvSpPr/>
          <p:nvPr/>
        </p:nvSpPr>
        <p:spPr>
          <a:xfrm>
            <a:off x="17703077" y="346490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空闲让进</a:t>
            </a:r>
          </a:p>
        </p:txBody>
      </p:sp>
      <p:sp>
        <p:nvSpPr>
          <p:cNvPr id="441" name="临界区没有进程，临界资源空闲？"/>
          <p:cNvSpPr/>
          <p:nvPr/>
        </p:nvSpPr>
        <p:spPr>
          <a:xfrm>
            <a:off x="2242918" y="3464904"/>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临界区没有进程，临界资源空闲？</a:t>
            </a:r>
          </a:p>
        </p:txBody>
      </p:sp>
      <p:sp>
        <p:nvSpPr>
          <p:cNvPr id="442" name="临界区已有进程，临界资源正在被访问？"/>
          <p:cNvSpPr/>
          <p:nvPr/>
        </p:nvSpPr>
        <p:spPr>
          <a:xfrm>
            <a:off x="2288167" y="5337954"/>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临界区已有进程，临界资源正在被访问？</a:t>
            </a:r>
          </a:p>
        </p:txBody>
      </p:sp>
      <p:sp>
        <p:nvSpPr>
          <p:cNvPr id="443" name="忙则等待"/>
          <p:cNvSpPr/>
          <p:nvPr/>
        </p:nvSpPr>
        <p:spPr>
          <a:xfrm>
            <a:off x="17703077" y="5173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忙则等待</a:t>
            </a:r>
          </a:p>
        </p:txBody>
      </p:sp>
      <p:sp>
        <p:nvSpPr>
          <p:cNvPr id="444" name="要让我一直等下去吗，呜呜呜？"/>
          <p:cNvSpPr/>
          <p:nvPr/>
        </p:nvSpPr>
        <p:spPr>
          <a:xfrm>
            <a:off x="2288167" y="7211004"/>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要让我一直等下去吗，呜呜呜？</a:t>
            </a:r>
          </a:p>
        </p:txBody>
      </p:sp>
      <p:sp>
        <p:nvSpPr>
          <p:cNvPr id="445" name="有限等待"/>
          <p:cNvSpPr/>
          <p:nvPr/>
        </p:nvSpPr>
        <p:spPr>
          <a:xfrm>
            <a:off x="17703077" y="710988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有限等待</a:t>
            </a:r>
          </a:p>
        </p:txBody>
      </p:sp>
      <p:sp>
        <p:nvSpPr>
          <p:cNvPr id="446" name="请求不到访问权，还霸占着CPU？"/>
          <p:cNvSpPr/>
          <p:nvPr/>
        </p:nvSpPr>
        <p:spPr>
          <a:xfrm>
            <a:off x="2288167" y="9260496"/>
            <a:ext cx="9674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请求不到访问权，还霸占着CPU？</a:t>
            </a:r>
          </a:p>
        </p:txBody>
      </p:sp>
      <p:sp>
        <p:nvSpPr>
          <p:cNvPr id="447" name="让权等待"/>
          <p:cNvSpPr/>
          <p:nvPr/>
        </p:nvSpPr>
        <p:spPr>
          <a:xfrm>
            <a:off x="17703077" y="904606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让权等待</a:t>
            </a:r>
          </a:p>
        </p:txBody>
      </p:sp>
      <p:sp>
        <p:nvSpPr>
          <p:cNvPr id="449" name="同步机制应遵循的准则"/>
          <p:cNvSpPr/>
          <p:nvPr/>
        </p:nvSpPr>
        <p:spPr>
          <a:xfrm>
            <a:off x="435982" y="910069"/>
            <a:ext cx="698753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同步机制应遵循的准则</a:t>
            </a:r>
          </a:p>
        </p:txBody>
      </p:sp>
      <p:pic>
        <p:nvPicPr>
          <p:cNvPr id="450" name="屏幕快照 2019-03-05 下午4.40.35.png" descr="屏幕快照 2019-03-05 下午4.40.35.png"/>
          <p:cNvPicPr>
            <a:picLocks noChangeAspect="1"/>
          </p:cNvPicPr>
          <p:nvPr/>
        </p:nvPicPr>
        <p:blipFill>
          <a:blip r:embed="rId3">
            <a:extLst/>
          </a:blip>
          <a:stretch>
            <a:fillRect/>
          </a:stretch>
        </p:blipFill>
        <p:spPr>
          <a:xfrm>
            <a:off x="19285520" y="716574"/>
            <a:ext cx="4559301" cy="1490541"/>
          </a:xfrm>
          <a:prstGeom prst="rect">
            <a:avLst/>
          </a:prstGeom>
          <a:ln w="12700">
            <a:miter lim="400000"/>
          </a:ln>
        </p:spPr>
      </p:pic>
      <p:sp>
        <p:nvSpPr>
          <p:cNvPr id="16"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9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0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01" name="就绪态"/>
          <p:cNvSpPr/>
          <p:nvPr/>
        </p:nvSpPr>
        <p:spPr>
          <a:xfrm>
            <a:off x="7676008" y="8684023"/>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就绪态</a:t>
            </a:r>
          </a:p>
        </p:txBody>
      </p:sp>
      <p:sp>
        <p:nvSpPr>
          <p:cNvPr id="1602" name="选…"/>
          <p:cNvSpPr/>
          <p:nvPr/>
        </p:nvSpPr>
        <p:spPr>
          <a:xfrm>
            <a:off x="7357546"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选</a:t>
            </a:r>
          </a:p>
          <a:p>
            <a:pPr lvl="1" algn="l">
              <a:defRPr sz="4800">
                <a:latin typeface="Lantinghei SC Extralight"/>
                <a:ea typeface="Lantinghei SC Extralight"/>
                <a:cs typeface="Lantinghei SC Extralight"/>
                <a:sym typeface="Lantinghei SC Extralight"/>
              </a:defRPr>
            </a:pPr>
            <a:r>
              <a:t>中</a:t>
            </a:r>
          </a:p>
        </p:txBody>
      </p:sp>
      <p:sp>
        <p:nvSpPr>
          <p:cNvPr id="1603" name="线条"/>
          <p:cNvSpPr/>
          <p:nvPr/>
        </p:nvSpPr>
        <p:spPr>
          <a:xfrm>
            <a:off x="8648911" y="5192377"/>
            <a:ext cx="1" cy="3331246"/>
          </a:xfrm>
          <a:prstGeom prst="line">
            <a:avLst/>
          </a:prstGeom>
          <a:ln w="101600">
            <a:solidFill>
              <a:srgbClr val="000000"/>
            </a:solidFill>
            <a:miter lim="400000"/>
            <a:headEnd type="triangle"/>
          </a:ln>
        </p:spPr>
        <p:txBody>
          <a:bodyPr lIns="50800" tIns="50800" rIns="50800" bIns="50800" anchor="ctr"/>
          <a:lstStyle/>
          <a:p>
            <a:pPr>
              <a:defRPr sz="3200"/>
            </a:pPr>
            <a:endParaRPr/>
          </a:p>
        </p:txBody>
      </p:sp>
      <p:sp>
        <p:nvSpPr>
          <p:cNvPr id="1604"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605" name="线条"/>
          <p:cNvSpPr/>
          <p:nvPr/>
        </p:nvSpPr>
        <p:spPr>
          <a:xfrm>
            <a:off x="10503243" y="4466176"/>
            <a:ext cx="3893568" cy="226844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606" name="线条"/>
          <p:cNvSpPr/>
          <p:nvPr/>
        </p:nvSpPr>
        <p:spPr>
          <a:xfrm flipH="1">
            <a:off x="10478134" y="6845015"/>
            <a:ext cx="3890406" cy="2500382"/>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607"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608" name="线条"/>
          <p:cNvSpPr/>
          <p:nvPr/>
        </p:nvSpPr>
        <p:spPr>
          <a:xfrm>
            <a:off x="9662582" y="5192377"/>
            <a:ext cx="1" cy="333124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609" name="落…"/>
          <p:cNvSpPr/>
          <p:nvPr/>
        </p:nvSpPr>
        <p:spPr>
          <a:xfrm>
            <a:off x="9796402"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落</a:t>
            </a:r>
          </a:p>
          <a:p>
            <a:pPr lvl="1" algn="l">
              <a:defRPr sz="4800">
                <a:latin typeface="Lantinghei SC Extralight"/>
                <a:ea typeface="Lantinghei SC Extralight"/>
                <a:cs typeface="Lantinghei SC Extralight"/>
                <a:sym typeface="Lantinghei SC Extralight"/>
              </a:defRPr>
            </a:pPr>
            <a:r>
              <a:t>选</a:t>
            </a:r>
          </a:p>
        </p:txBody>
      </p:sp>
      <p:sp>
        <p:nvSpPr>
          <p:cNvPr id="1610" name="执行态"/>
          <p:cNvSpPr/>
          <p:nvPr/>
        </p:nvSpPr>
        <p:spPr>
          <a:xfrm>
            <a:off x="7676008" y="3761976"/>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执行态</a:t>
            </a:r>
          </a:p>
        </p:txBody>
      </p:sp>
      <p:sp>
        <p:nvSpPr>
          <p:cNvPr id="1611" name="阻塞态"/>
          <p:cNvSpPr/>
          <p:nvPr/>
        </p:nvSpPr>
        <p:spPr>
          <a:xfrm>
            <a:off x="14368225" y="6117754"/>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阻塞态</a:t>
            </a:r>
          </a:p>
        </p:txBody>
      </p:sp>
      <p:sp>
        <p:nvSpPr>
          <p:cNvPr id="1612"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613"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614" name="进程的状态"/>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进程的状态</a:t>
            </a:r>
          </a:p>
        </p:txBody>
      </p:sp>
      <p:pic>
        <p:nvPicPr>
          <p:cNvPr id="1616" name="屏幕快照 2019-03-03 下午8.04.49.png" descr="屏幕快照 2019-03-03 下午8.04.49.png"/>
          <p:cNvPicPr>
            <a:picLocks noChangeAspect="1"/>
          </p:cNvPicPr>
          <p:nvPr/>
        </p:nvPicPr>
        <p:blipFill>
          <a:blip r:embed="rId4">
            <a:extLst/>
          </a:blip>
          <a:stretch>
            <a:fillRect/>
          </a:stretch>
        </p:blipFill>
        <p:spPr>
          <a:xfrm>
            <a:off x="21022378" y="1113613"/>
            <a:ext cx="2575234" cy="643810"/>
          </a:xfrm>
          <a:prstGeom prst="rect">
            <a:avLst/>
          </a:prstGeom>
          <a:ln w="12700">
            <a:miter lim="400000"/>
          </a:ln>
        </p:spPr>
      </p:pic>
      <p:sp>
        <p:nvSpPr>
          <p:cNvPr id="21"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207743280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5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54"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455" name="空闲让进"/>
          <p:cNvSpPr/>
          <p:nvPr/>
        </p:nvSpPr>
        <p:spPr>
          <a:xfrm>
            <a:off x="1155053" y="346687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空闲让进</a:t>
            </a:r>
          </a:p>
        </p:txBody>
      </p:sp>
      <p:sp>
        <p:nvSpPr>
          <p:cNvPr id="456" name="没有进程处于临界区，应允许一个请求进入临界区的进程进入"/>
          <p:cNvSpPr/>
          <p:nvPr/>
        </p:nvSpPr>
        <p:spPr>
          <a:xfrm>
            <a:off x="6595521" y="7111853"/>
            <a:ext cx="172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没有进程处于临界区，应允许一个请求进入临界区的进程进入</a:t>
            </a:r>
          </a:p>
        </p:txBody>
      </p:sp>
      <p:sp>
        <p:nvSpPr>
          <p:cNvPr id="457" name="临界区已有进程，其他试图进入临界区的进程必须等待"/>
          <p:cNvSpPr/>
          <p:nvPr/>
        </p:nvSpPr>
        <p:spPr>
          <a:xfrm>
            <a:off x="6595520" y="9048033"/>
            <a:ext cx="153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临界区已有进程，其他试图进入临界区的进程必须等待</a:t>
            </a:r>
          </a:p>
        </p:txBody>
      </p:sp>
      <p:sp>
        <p:nvSpPr>
          <p:cNvPr id="458" name="忙则等待"/>
          <p:cNvSpPr/>
          <p:nvPr/>
        </p:nvSpPr>
        <p:spPr>
          <a:xfrm>
            <a:off x="1155053" y="5175673"/>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忙则等待</a:t>
            </a:r>
          </a:p>
        </p:txBody>
      </p:sp>
      <p:sp>
        <p:nvSpPr>
          <p:cNvPr id="459" name="对于要访问临界资源的进程，应保证有限时间内进入临界区"/>
          <p:cNvSpPr/>
          <p:nvPr/>
        </p:nvSpPr>
        <p:spPr>
          <a:xfrm>
            <a:off x="6595520" y="3466877"/>
            <a:ext cx="166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对于要访问临界资源的进程，应保证有限时间内进入临界区</a:t>
            </a:r>
          </a:p>
        </p:txBody>
      </p:sp>
      <p:sp>
        <p:nvSpPr>
          <p:cNvPr id="460" name="有限等待"/>
          <p:cNvSpPr/>
          <p:nvPr/>
        </p:nvSpPr>
        <p:spPr>
          <a:xfrm>
            <a:off x="1155053" y="7111853"/>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有限等待</a:t>
            </a:r>
          </a:p>
        </p:txBody>
      </p:sp>
      <p:sp>
        <p:nvSpPr>
          <p:cNvPr id="461" name="申请不到访问权，应释放处理机，以免浪费CPU资源"/>
          <p:cNvSpPr/>
          <p:nvPr/>
        </p:nvSpPr>
        <p:spPr>
          <a:xfrm>
            <a:off x="6595520" y="5224831"/>
            <a:ext cx="14754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申请不到访问权，应释放处理机，以免浪费CPU资源</a:t>
            </a:r>
          </a:p>
        </p:txBody>
      </p:sp>
      <p:sp>
        <p:nvSpPr>
          <p:cNvPr id="462" name="让权等待"/>
          <p:cNvSpPr/>
          <p:nvPr/>
        </p:nvSpPr>
        <p:spPr>
          <a:xfrm>
            <a:off x="1155053" y="9048033"/>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让权等待</a:t>
            </a:r>
          </a:p>
        </p:txBody>
      </p:sp>
      <p:sp>
        <p:nvSpPr>
          <p:cNvPr id="463"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67"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468" name="空闲让进"/>
          <p:cNvSpPr/>
          <p:nvPr/>
        </p:nvSpPr>
        <p:spPr>
          <a:xfrm>
            <a:off x="1155053" y="346687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空闲让进</a:t>
            </a:r>
          </a:p>
        </p:txBody>
      </p:sp>
      <p:sp>
        <p:nvSpPr>
          <p:cNvPr id="469" name="没有进程处于临界区，应允许一个请求进入临界区的进程进入"/>
          <p:cNvSpPr/>
          <p:nvPr/>
        </p:nvSpPr>
        <p:spPr>
          <a:xfrm>
            <a:off x="6595521" y="7111853"/>
            <a:ext cx="172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没有进程处于临界区，应允许一个请求进入临界区的进程进入</a:t>
            </a:r>
          </a:p>
        </p:txBody>
      </p:sp>
      <p:sp>
        <p:nvSpPr>
          <p:cNvPr id="470" name="临界区已有进程，其他试图进入临界区的进程必须等待"/>
          <p:cNvSpPr/>
          <p:nvPr/>
        </p:nvSpPr>
        <p:spPr>
          <a:xfrm>
            <a:off x="6595520" y="9048033"/>
            <a:ext cx="153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临界区已有进程，其他试图进入临界区的进程必须等待</a:t>
            </a:r>
          </a:p>
        </p:txBody>
      </p:sp>
      <p:sp>
        <p:nvSpPr>
          <p:cNvPr id="471" name="忙则等待"/>
          <p:cNvSpPr/>
          <p:nvPr/>
        </p:nvSpPr>
        <p:spPr>
          <a:xfrm>
            <a:off x="1155053" y="5175673"/>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忙则等待</a:t>
            </a:r>
          </a:p>
        </p:txBody>
      </p:sp>
      <p:sp>
        <p:nvSpPr>
          <p:cNvPr id="472" name="对于要访问临界资源的进程，应保证有限时间内进入临界区"/>
          <p:cNvSpPr/>
          <p:nvPr/>
        </p:nvSpPr>
        <p:spPr>
          <a:xfrm>
            <a:off x="6595520" y="3466877"/>
            <a:ext cx="166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对于要访问临界资源的进程，应保证有限时间内进入临界区</a:t>
            </a:r>
          </a:p>
        </p:txBody>
      </p:sp>
      <p:sp>
        <p:nvSpPr>
          <p:cNvPr id="473" name="有限等待"/>
          <p:cNvSpPr/>
          <p:nvPr/>
        </p:nvSpPr>
        <p:spPr>
          <a:xfrm>
            <a:off x="1155053" y="7111853"/>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有限等待</a:t>
            </a:r>
          </a:p>
        </p:txBody>
      </p:sp>
      <p:sp>
        <p:nvSpPr>
          <p:cNvPr id="474" name="申请不到访问权，应释放处理机，以免浪费CPU资源"/>
          <p:cNvSpPr/>
          <p:nvPr/>
        </p:nvSpPr>
        <p:spPr>
          <a:xfrm>
            <a:off x="6595520" y="5224831"/>
            <a:ext cx="14754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申请不到访问权，应释放处理机，以免浪费CPU资源</a:t>
            </a:r>
          </a:p>
        </p:txBody>
      </p:sp>
      <p:sp>
        <p:nvSpPr>
          <p:cNvPr id="475" name="让权等待"/>
          <p:cNvSpPr/>
          <p:nvPr/>
        </p:nvSpPr>
        <p:spPr>
          <a:xfrm>
            <a:off x="1155053" y="9048033"/>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让权等待</a:t>
            </a:r>
          </a:p>
        </p:txBody>
      </p:sp>
      <p:sp>
        <p:nvSpPr>
          <p:cNvPr id="476"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77" name="线条"/>
          <p:cNvSpPr/>
          <p:nvPr/>
        </p:nvSpPr>
        <p:spPr>
          <a:xfrm>
            <a:off x="3990993" y="3934224"/>
            <a:ext cx="2465443" cy="3599557"/>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478" name="线条"/>
          <p:cNvSpPr/>
          <p:nvPr/>
        </p:nvSpPr>
        <p:spPr>
          <a:xfrm>
            <a:off x="3990350" y="5821729"/>
            <a:ext cx="2465442" cy="359955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479" name="线条"/>
          <p:cNvSpPr/>
          <p:nvPr/>
        </p:nvSpPr>
        <p:spPr>
          <a:xfrm flipV="1">
            <a:off x="3987833" y="6049967"/>
            <a:ext cx="2613812" cy="3450154"/>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480" name="线条"/>
          <p:cNvSpPr/>
          <p:nvPr/>
        </p:nvSpPr>
        <p:spPr>
          <a:xfrm flipV="1">
            <a:off x="3986984" y="4211319"/>
            <a:ext cx="2615734" cy="3444640"/>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8"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8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84"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485"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86" name="对于要访问临界资源的进程，应保证有限时间内进入临界区，这个准则称为______。"/>
          <p:cNvSpPr/>
          <p:nvPr/>
        </p:nvSpPr>
        <p:spPr>
          <a:xfrm>
            <a:off x="3696050" y="5812955"/>
            <a:ext cx="1699190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对于要访问临界资源的进程，应保证有限时间内进入临界区，这个准则称为______。</a:t>
            </a:r>
          </a:p>
        </p:txBody>
      </p:sp>
      <p:sp>
        <p:nvSpPr>
          <p:cNvPr id="7"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8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9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491"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92" name="对于要访问临界资源的进程，应保证有限时间内进入临界区，这个准则称为______。"/>
          <p:cNvSpPr/>
          <p:nvPr/>
        </p:nvSpPr>
        <p:spPr>
          <a:xfrm>
            <a:off x="3696050" y="5812955"/>
            <a:ext cx="1699190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对于要访问临界资源的进程，应保证有限时间内进入临界区，这个准则称为______。</a:t>
            </a:r>
          </a:p>
        </p:txBody>
      </p:sp>
      <p:sp>
        <p:nvSpPr>
          <p:cNvPr id="493" name="有限等待"/>
          <p:cNvSpPr/>
          <p:nvPr/>
        </p:nvSpPr>
        <p:spPr>
          <a:xfrm>
            <a:off x="7321397" y="7584186"/>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有限等待</a:t>
            </a:r>
          </a:p>
        </p:txBody>
      </p:sp>
      <p:sp>
        <p:nvSpPr>
          <p:cNvPr id="8"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9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97"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498"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99" name="临界区已有进程，其他试图进入临界区的进程必须等待，这个准则称为______。"/>
          <p:cNvSpPr/>
          <p:nvPr/>
        </p:nvSpPr>
        <p:spPr>
          <a:xfrm>
            <a:off x="3696050" y="5812955"/>
            <a:ext cx="1699190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临界区已有进程，其他试图进入临界区的进程必须等待，这个准则称为______。</a:t>
            </a:r>
          </a:p>
        </p:txBody>
      </p:sp>
      <p:sp>
        <p:nvSpPr>
          <p:cNvPr id="7"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0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03"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04"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05" name="临界区已有进程，其他试图进入临界区的进程必须等待，这个准则称为______。"/>
          <p:cNvSpPr/>
          <p:nvPr/>
        </p:nvSpPr>
        <p:spPr>
          <a:xfrm>
            <a:off x="3696050" y="5812955"/>
            <a:ext cx="1699190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临界区已有进程，其他试图进入临界区的进程必须等待，这个准则称为______。</a:t>
            </a:r>
          </a:p>
        </p:txBody>
      </p:sp>
      <p:sp>
        <p:nvSpPr>
          <p:cNvPr id="506" name="忙则等待"/>
          <p:cNvSpPr/>
          <p:nvPr/>
        </p:nvSpPr>
        <p:spPr>
          <a:xfrm>
            <a:off x="6469660" y="750646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忙则等待</a:t>
            </a:r>
          </a:p>
        </p:txBody>
      </p:sp>
      <p:sp>
        <p:nvSpPr>
          <p:cNvPr id="8"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0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1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11"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12" name="以下不是同步机制应遵循的准则（）…"/>
          <p:cNvSpPr/>
          <p:nvPr/>
        </p:nvSpPr>
        <p:spPr>
          <a:xfrm>
            <a:off x="7173515" y="4187355"/>
            <a:ext cx="100369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以下不是同步机制应遵循的准则（）</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空闲让进</a:t>
            </a:r>
          </a:p>
          <a:p>
            <a:pPr algn="l">
              <a:defRPr sz="4800">
                <a:latin typeface="Lantinghei SC Extralight"/>
                <a:ea typeface="Lantinghei SC Extralight"/>
                <a:cs typeface="Lantinghei SC Extralight"/>
                <a:sym typeface="Lantinghei SC Extralight"/>
              </a:defRPr>
            </a:pPr>
            <a:r>
              <a:t>B. 忙则等待</a:t>
            </a:r>
          </a:p>
          <a:p>
            <a:pPr algn="l">
              <a:defRPr sz="4800">
                <a:latin typeface="Lantinghei SC Extralight"/>
                <a:ea typeface="Lantinghei SC Extralight"/>
                <a:cs typeface="Lantinghei SC Extralight"/>
                <a:sym typeface="Lantinghei SC Extralight"/>
              </a:defRPr>
            </a:pPr>
            <a:r>
              <a:t>C. 有限等待</a:t>
            </a:r>
          </a:p>
          <a:p>
            <a:pPr algn="l">
              <a:defRPr sz="4800">
                <a:latin typeface="Lantinghei SC Extralight"/>
                <a:ea typeface="Lantinghei SC Extralight"/>
                <a:cs typeface="Lantinghei SC Extralight"/>
                <a:sym typeface="Lantinghei SC Extralight"/>
              </a:defRPr>
            </a:pPr>
            <a:r>
              <a:t>D. 无限等待</a:t>
            </a:r>
          </a:p>
        </p:txBody>
      </p:sp>
      <p:sp>
        <p:nvSpPr>
          <p:cNvPr id="7"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1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16"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17"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18" name="以下不是同步机制应遵循的准则（）…"/>
          <p:cNvSpPr/>
          <p:nvPr/>
        </p:nvSpPr>
        <p:spPr>
          <a:xfrm>
            <a:off x="7173515" y="4187355"/>
            <a:ext cx="100369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以下不是同步机制应遵循的准则（）</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空闲让进</a:t>
            </a:r>
          </a:p>
          <a:p>
            <a:pPr algn="l">
              <a:defRPr sz="4800">
                <a:latin typeface="Lantinghei SC Extralight"/>
                <a:ea typeface="Lantinghei SC Extralight"/>
                <a:cs typeface="Lantinghei SC Extralight"/>
                <a:sym typeface="Lantinghei SC Extralight"/>
              </a:defRPr>
            </a:pPr>
            <a:r>
              <a:t>B. 忙则等待</a:t>
            </a:r>
          </a:p>
          <a:p>
            <a:pPr algn="l">
              <a:defRPr sz="4800">
                <a:latin typeface="Lantinghei SC Extralight"/>
                <a:ea typeface="Lantinghei SC Extralight"/>
                <a:cs typeface="Lantinghei SC Extralight"/>
                <a:sym typeface="Lantinghei SC Extralight"/>
              </a:defRPr>
            </a:pPr>
            <a:r>
              <a:t>C. 有限等待</a:t>
            </a:r>
          </a:p>
          <a:p>
            <a:pPr algn="l">
              <a:defRPr sz="4800">
                <a:solidFill>
                  <a:schemeClr val="accent5"/>
                </a:solidFill>
                <a:latin typeface="Lantinghei SC Extralight"/>
                <a:ea typeface="Lantinghei SC Extralight"/>
                <a:cs typeface="Lantinghei SC Extralight"/>
                <a:sym typeface="Lantinghei SC Extralight"/>
              </a:defRPr>
            </a:pPr>
            <a:r>
              <a:t>D. 无限等待</a:t>
            </a:r>
          </a:p>
        </p:txBody>
      </p:sp>
      <p:sp>
        <p:nvSpPr>
          <p:cNvPr id="7"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2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2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23"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24" name="以下不是同步机制应遵循的准则（）…"/>
          <p:cNvSpPr/>
          <p:nvPr/>
        </p:nvSpPr>
        <p:spPr>
          <a:xfrm>
            <a:off x="7173515" y="4187355"/>
            <a:ext cx="100369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以下不是同步机制应遵循的准则（）</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让权等待</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有限等待</a:t>
            </a:r>
          </a:p>
          <a:p>
            <a:pPr algn="l">
              <a:defRPr sz="4800">
                <a:latin typeface="Lantinghei SC Extralight"/>
                <a:ea typeface="Lantinghei SC Extralight"/>
                <a:cs typeface="Lantinghei SC Extralight"/>
                <a:sym typeface="Lantinghei SC Extralight"/>
              </a:defRPr>
            </a:pPr>
            <a:r>
              <a:t>C. 循环等待</a:t>
            </a:r>
          </a:p>
          <a:p>
            <a:pPr algn="l">
              <a:defRPr sz="4800">
                <a:latin typeface="Lantinghei SC Extralight"/>
                <a:ea typeface="Lantinghei SC Extralight"/>
                <a:cs typeface="Lantinghei SC Extralight"/>
                <a:sym typeface="Lantinghei SC Extralight"/>
              </a:defRPr>
            </a:pPr>
            <a:r>
              <a:t>D. 空闲让进</a:t>
            </a:r>
          </a:p>
        </p:txBody>
      </p:sp>
      <p:sp>
        <p:nvSpPr>
          <p:cNvPr id="7"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2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28"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29"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30" name="以下不是同步机制应遵循的准则（）…"/>
          <p:cNvSpPr/>
          <p:nvPr/>
        </p:nvSpPr>
        <p:spPr>
          <a:xfrm>
            <a:off x="7173515" y="4187355"/>
            <a:ext cx="100369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以下不是同步机制应遵循的准则（）</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让权等待</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有限等待</a:t>
            </a:r>
          </a:p>
          <a:p>
            <a:pPr algn="l">
              <a:defRPr sz="4800">
                <a:solidFill>
                  <a:schemeClr val="accent5"/>
                </a:solidFill>
                <a:latin typeface="Lantinghei SC Extralight"/>
                <a:ea typeface="Lantinghei SC Extralight"/>
                <a:cs typeface="Lantinghei SC Extralight"/>
                <a:sym typeface="Lantinghei SC Extralight"/>
              </a:defRPr>
            </a:pPr>
            <a:r>
              <a:t>C. 循环等待</a:t>
            </a:r>
          </a:p>
          <a:p>
            <a:pPr algn="l">
              <a:defRPr sz="4800">
                <a:latin typeface="Lantinghei SC Extralight"/>
                <a:ea typeface="Lantinghei SC Extralight"/>
                <a:cs typeface="Lantinghei SC Extralight"/>
                <a:sym typeface="Lantinghei SC Extralight"/>
              </a:defRPr>
            </a:pPr>
            <a:r>
              <a:t>D. 空闲让进</a:t>
            </a:r>
          </a:p>
        </p:txBody>
      </p:sp>
      <p:sp>
        <p:nvSpPr>
          <p:cNvPr id="7" name="2.4.2.0 同步机制应遵循的准则"/>
          <p:cNvSpPr/>
          <p:nvPr/>
        </p:nvSpPr>
        <p:spPr>
          <a:xfrm>
            <a:off x="355574" y="106974"/>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2.4.2.0 同步机制应遵循的准则</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19"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20" name="1104…"/>
          <p:cNvSpPr/>
          <p:nvPr/>
        </p:nvSpPr>
        <p:spPr>
          <a:xfrm>
            <a:off x="2846179" y="5464292"/>
            <a:ext cx="18691642"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1104</a:t>
            </a:r>
          </a:p>
          <a:p>
            <a:pPr algn="l">
              <a:defRPr sz="4800">
                <a:latin typeface="Lantinghei SC Extralight"/>
                <a:ea typeface="Lantinghei SC Extralight"/>
                <a:cs typeface="Lantinghei SC Extralight"/>
                <a:sym typeface="Lantinghei SC Extralight"/>
              </a:defRPr>
            </a:pPr>
            <a:r>
              <a:t>一个等待外围设备传输信息的进程在该设备传输工作结束后，进程的状态应转换成______状态。</a:t>
            </a:r>
          </a:p>
        </p:txBody>
      </p:sp>
      <p:sp>
        <p:nvSpPr>
          <p:cNvPr id="162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2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1624020709"/>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6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68"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069"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070"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071"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072"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073"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07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75"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07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077" name="进程同步的基本概念"/>
          <p:cNvSpPr/>
          <p:nvPr/>
        </p:nvSpPr>
        <p:spPr>
          <a:xfrm>
            <a:off x="15742904" y="5597486"/>
            <a:ext cx="596098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进程同步的基本概念</a:t>
            </a:r>
          </a:p>
        </p:txBody>
      </p:sp>
      <p:sp>
        <p:nvSpPr>
          <p:cNvPr id="1078" name="进程同步的准则"/>
          <p:cNvSpPr/>
          <p:nvPr/>
        </p:nvSpPr>
        <p:spPr>
          <a:xfrm>
            <a:off x="15742904" y="6658565"/>
            <a:ext cx="6404917"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进程同步的准则</a:t>
            </a:r>
          </a:p>
        </p:txBody>
      </p:sp>
      <p:sp>
        <p:nvSpPr>
          <p:cNvPr id="1079" name="信号量机制"/>
          <p:cNvSpPr/>
          <p:nvPr/>
        </p:nvSpPr>
        <p:spPr>
          <a:xfrm>
            <a:off x="15742904" y="772161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a:solidFill>
                  <a:schemeClr val="bg2"/>
                </a:solidFill>
              </a:rPr>
              <a:t>信号量机制</a:t>
            </a:r>
          </a:p>
        </p:txBody>
      </p:sp>
      <p:sp>
        <p:nvSpPr>
          <p:cNvPr id="1080" name="线条"/>
          <p:cNvSpPr/>
          <p:nvPr/>
        </p:nvSpPr>
        <p:spPr>
          <a:xfrm flipV="1">
            <a:off x="15276802" y="5559641"/>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081" name="线条"/>
          <p:cNvSpPr/>
          <p:nvPr/>
        </p:nvSpPr>
        <p:spPr>
          <a:xfrm>
            <a:off x="14707934" y="7284277"/>
            <a:ext cx="541870" cy="1"/>
          </a:xfrm>
          <a:prstGeom prst="line">
            <a:avLst/>
          </a:prstGeom>
          <a:ln w="38100">
            <a:solidFill>
              <a:srgbClr val="000000"/>
            </a:solidFill>
            <a:miter lim="400000"/>
          </a:ln>
        </p:spPr>
        <p:txBody>
          <a:bodyPr lIns="50800" tIns="50800" rIns="50800" bIns="50800" anchor="ctr"/>
          <a:lstStyle/>
          <a:p>
            <a:pPr>
              <a:defRPr sz="3200"/>
            </a:pPr>
            <a:endParaRPr/>
          </a:p>
        </p:txBody>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 name="下课快乐…"/>
          <p:cNvSpPr/>
          <p:nvPr/>
        </p:nvSpPr>
        <p:spPr>
          <a:xfrm>
            <a:off x="10269232" y="4292600"/>
            <a:ext cx="13675297"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600">
                <a:latin typeface="Hannotate SC Bold"/>
                <a:ea typeface="Hannotate SC Bold"/>
                <a:cs typeface="Hannotate SC Bold"/>
                <a:sym typeface="Hannotate SC Bold"/>
              </a:defRPr>
            </a:pPr>
            <a:r>
              <a:t>下课快乐</a:t>
            </a:r>
          </a:p>
          <a:p>
            <a:pPr>
              <a:defRPr sz="9600">
                <a:latin typeface="Hannotate SC Bold"/>
                <a:ea typeface="Hannotate SC Bold"/>
                <a:cs typeface="Hannotate SC Bold"/>
                <a:sym typeface="Hannotate SC Bold"/>
              </a:defRPr>
            </a:pPr>
            <a:r>
              <a:t>马上去做随堂考哦</a:t>
            </a:r>
          </a:p>
          <a:p>
            <a:pPr>
              <a:defRPr sz="9600">
                <a:latin typeface="Hannotate SC Bold"/>
                <a:ea typeface="Hannotate SC Bold"/>
                <a:cs typeface="Hannotate SC Bold"/>
                <a:sym typeface="Hannotate SC Bold"/>
              </a:defRPr>
            </a:pPr>
            <a:r>
              <a:rPr>
                <a:latin typeface="Apple Color Emoji"/>
                <a:ea typeface="Apple Color Emoji"/>
                <a:cs typeface="Apple Color Emoji"/>
                <a:sym typeface="Apple Color Emoji"/>
              </a:rPr>
              <a:t>🙇‍♀️🙇‍♀️🙇‍♀️</a:t>
            </a:r>
          </a:p>
        </p:txBody>
      </p:sp>
      <p:pic>
        <p:nvPicPr>
          <p:cNvPr id="1668" name="EF7091CC-C309-4B12-B855-27AA446D42E5-16150-000030DF382AEA18_tmp.jpg" descr="EF7091CC-C309-4B12-B855-27AA446D42E5-16150-000030DF382AEA18_tmp.jpg"/>
          <p:cNvPicPr>
            <a:picLocks noChangeAspect="1"/>
          </p:cNvPicPr>
          <p:nvPr/>
        </p:nvPicPr>
        <p:blipFill>
          <a:blip r:embed="rId2">
            <a:extLst/>
          </a:blip>
          <a:stretch>
            <a:fillRect/>
          </a:stretch>
        </p:blipFill>
        <p:spPr>
          <a:xfrm>
            <a:off x="266430" y="3134121"/>
            <a:ext cx="9938651" cy="744776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2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26" name="1104…"/>
          <p:cNvSpPr/>
          <p:nvPr/>
        </p:nvSpPr>
        <p:spPr>
          <a:xfrm>
            <a:off x="2846179" y="5464292"/>
            <a:ext cx="18691642"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1104</a:t>
            </a:r>
          </a:p>
          <a:p>
            <a:pPr algn="l">
              <a:defRPr sz="4800">
                <a:latin typeface="Lantinghei SC Extralight"/>
                <a:ea typeface="Lantinghei SC Extralight"/>
                <a:cs typeface="Lantinghei SC Extralight"/>
                <a:sym typeface="Lantinghei SC Extralight"/>
              </a:defRPr>
            </a:pPr>
            <a:r>
              <a:t>一个等待外围设备传输信息的进程在该设备传输工作结束后，进程的状态应转换成______状态。</a:t>
            </a:r>
          </a:p>
        </p:txBody>
      </p:sp>
      <p:sp>
        <p:nvSpPr>
          <p:cNvPr id="1627" name="就绪"/>
          <p:cNvSpPr/>
          <p:nvPr/>
        </p:nvSpPr>
        <p:spPr>
          <a:xfrm>
            <a:off x="6660077" y="7090195"/>
            <a:ext cx="213312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就绪</a:t>
            </a:r>
          </a:p>
        </p:txBody>
      </p:sp>
      <p:sp>
        <p:nvSpPr>
          <p:cNvPr id="162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2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3989027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3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33" name="进程有三种基本状态，可能的状态转换是（）…"/>
          <p:cNvSpPr/>
          <p:nvPr/>
        </p:nvSpPr>
        <p:spPr>
          <a:xfrm>
            <a:off x="4625578" y="4292600"/>
            <a:ext cx="1513284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进程有三种基本状态，可能的状态转换是（）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就绪态到执行态、阻塞态到就绪态、执行态到阻塞态</a:t>
            </a:r>
          </a:p>
          <a:p>
            <a:pPr algn="l">
              <a:defRPr sz="4800">
                <a:latin typeface="Lantinghei SC Extralight"/>
                <a:ea typeface="Lantinghei SC Extralight"/>
                <a:cs typeface="Lantinghei SC Extralight"/>
                <a:sym typeface="Lantinghei SC Extralight"/>
              </a:defRPr>
            </a:pPr>
            <a:r>
              <a:t>B. 就绪态到执行态、就绪态到阻塞态、阻塞态到执行态</a:t>
            </a:r>
          </a:p>
          <a:p>
            <a:pPr algn="l">
              <a:defRPr sz="4800">
                <a:latin typeface="Lantinghei SC Extralight"/>
                <a:ea typeface="Lantinghei SC Extralight"/>
                <a:cs typeface="Lantinghei SC Extralight"/>
                <a:sym typeface="Lantinghei SC Extralight"/>
              </a:defRPr>
            </a:pPr>
            <a:r>
              <a:t>C. 就绪态到执行态、阻塞态到就绪态、阻塞态到执行态</a:t>
            </a:r>
          </a:p>
          <a:p>
            <a:pPr algn="l">
              <a:defRPr sz="4800">
                <a:latin typeface="Lantinghei SC Extralight"/>
                <a:ea typeface="Lantinghei SC Extralight"/>
                <a:cs typeface="Lantinghei SC Extralight"/>
                <a:sym typeface="Lantinghei SC Extralight"/>
              </a:defRPr>
            </a:pPr>
            <a:r>
              <a:t>D. 执行态到就绪态、就绪态到阻塞态、阻塞态到执行态</a:t>
            </a:r>
          </a:p>
        </p:txBody>
      </p:sp>
      <p:sp>
        <p:nvSpPr>
          <p:cNvPr id="163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3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20627796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3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39" name="进程有三种基本状态，可能的状态转换是（A）…"/>
          <p:cNvSpPr/>
          <p:nvPr/>
        </p:nvSpPr>
        <p:spPr>
          <a:xfrm>
            <a:off x="4625578" y="4292600"/>
            <a:ext cx="1513284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进程有三种基本状态，可能的状态转换是（</a:t>
            </a:r>
            <a:r>
              <a:rPr>
                <a:solidFill>
                  <a:schemeClr val="accent5"/>
                </a:solidFill>
                <a:latin typeface="Lantinghei SC Demibold"/>
                <a:ea typeface="Lantinghei SC Demibold"/>
                <a:cs typeface="Lantinghei SC Demibold"/>
                <a:sym typeface="Lantinghei SC Demibold"/>
              </a:rPr>
              <a:t>A</a:t>
            </a:r>
            <a:r>
              <a:t>）</a:t>
            </a:r>
          </a:p>
          <a:p>
            <a:pPr algn="l">
              <a:defRPr sz="4800">
                <a:latin typeface="Lantinghei SC Extralight"/>
                <a:ea typeface="Lantinghei SC Extralight"/>
                <a:cs typeface="Lantinghei SC Extralight"/>
                <a:sym typeface="Lantinghei SC Extralight"/>
              </a:defRPr>
            </a:pPr>
            <a:endParaRPr/>
          </a:p>
          <a:p>
            <a:pPr algn="l">
              <a:defRPr sz="4800">
                <a:solidFill>
                  <a:schemeClr val="accent5"/>
                </a:solidFill>
                <a:latin typeface="Lantinghei SC Extralight"/>
                <a:ea typeface="Lantinghei SC Extralight"/>
                <a:cs typeface="Lantinghei SC Extralight"/>
                <a:sym typeface="Lantinghei SC Extralight"/>
              </a:defRPr>
            </a:pPr>
            <a:r>
              <a:t>A. 就绪态到执行态、阻塞态到就绪态、执行态到阻塞态</a:t>
            </a:r>
          </a:p>
          <a:p>
            <a:pPr algn="l">
              <a:defRPr sz="4800">
                <a:latin typeface="Lantinghei SC Extralight"/>
                <a:ea typeface="Lantinghei SC Extralight"/>
                <a:cs typeface="Lantinghei SC Extralight"/>
                <a:sym typeface="Lantinghei SC Extralight"/>
              </a:defRPr>
            </a:pPr>
            <a:r>
              <a:t>B. 就绪态到执行态、就绪态到阻塞态、阻塞态到执行态</a:t>
            </a:r>
          </a:p>
          <a:p>
            <a:pPr algn="l">
              <a:defRPr sz="4800">
                <a:latin typeface="Lantinghei SC Extralight"/>
                <a:ea typeface="Lantinghei SC Extralight"/>
                <a:cs typeface="Lantinghei SC Extralight"/>
                <a:sym typeface="Lantinghei SC Extralight"/>
              </a:defRPr>
            </a:pPr>
            <a:r>
              <a:t>C. 就绪态到执行态、阻塞态到就绪态、阻塞态到执行态</a:t>
            </a:r>
          </a:p>
          <a:p>
            <a:pPr algn="l">
              <a:defRPr sz="4800">
                <a:latin typeface="Lantinghei SC Extralight"/>
                <a:ea typeface="Lantinghei SC Extralight"/>
                <a:cs typeface="Lantinghei SC Extralight"/>
                <a:sym typeface="Lantinghei SC Extralight"/>
              </a:defRPr>
            </a:pPr>
            <a:r>
              <a:t>D. 执行态到就绪态、就绪态到阻塞态、阻塞态到执行态</a:t>
            </a:r>
          </a:p>
        </p:txBody>
      </p:sp>
      <p:sp>
        <p:nvSpPr>
          <p:cNvPr id="1640"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4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16181568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51"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52"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53"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54"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55"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56"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44"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45" name="进程有三种基本状态，不可能的状态转换是（）…"/>
          <p:cNvSpPr/>
          <p:nvPr/>
        </p:nvSpPr>
        <p:spPr>
          <a:xfrm>
            <a:off x="5738010" y="4292600"/>
            <a:ext cx="12907981"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进程有三种基本状态，不可能的状态转换是（）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执行态到就绪态、执行态到阻塞态</a:t>
            </a:r>
          </a:p>
          <a:p>
            <a:pPr algn="l">
              <a:defRPr sz="4800">
                <a:latin typeface="Lantinghei SC Extralight"/>
                <a:ea typeface="Lantinghei SC Extralight"/>
                <a:cs typeface="Lantinghei SC Extralight"/>
                <a:sym typeface="Lantinghei SC Extralight"/>
              </a:defRPr>
            </a:pPr>
            <a:r>
              <a:t>B. 就绪态到执行态、阻塞态到就绪态</a:t>
            </a:r>
          </a:p>
          <a:p>
            <a:pPr algn="l">
              <a:defRPr sz="4800">
                <a:latin typeface="Lantinghei SC Extralight"/>
                <a:ea typeface="Lantinghei SC Extralight"/>
                <a:cs typeface="Lantinghei SC Extralight"/>
                <a:sym typeface="Lantinghei SC Extralight"/>
              </a:defRPr>
            </a:pPr>
            <a:r>
              <a:t>C. 执行态到就绪态、阻塞态到就绪态</a:t>
            </a:r>
          </a:p>
          <a:p>
            <a:pPr algn="l">
              <a:defRPr sz="4800">
                <a:latin typeface="Lantinghei SC Extralight"/>
                <a:ea typeface="Lantinghei SC Extralight"/>
                <a:cs typeface="Lantinghei SC Extralight"/>
                <a:sym typeface="Lantinghei SC Extralight"/>
              </a:defRPr>
            </a:pPr>
            <a:r>
              <a:t>D. 执行态到就绪态、阻塞态到执行态</a:t>
            </a:r>
          </a:p>
        </p:txBody>
      </p:sp>
      <p:sp>
        <p:nvSpPr>
          <p:cNvPr id="164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4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92183665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50"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51" name="进程有三种基本状态，不可能的状态转换是（D）…"/>
          <p:cNvSpPr/>
          <p:nvPr/>
        </p:nvSpPr>
        <p:spPr>
          <a:xfrm>
            <a:off x="5738010" y="4292600"/>
            <a:ext cx="13877117"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进程有三种基本状态，不可能的状态转换是（</a:t>
            </a:r>
            <a:r>
              <a:rPr>
                <a:solidFill>
                  <a:schemeClr val="accent5"/>
                </a:solidFill>
                <a:latin typeface="Lantinghei SC Demibold"/>
                <a:ea typeface="Lantinghei SC Demibold"/>
                <a:cs typeface="Lantinghei SC Demibold"/>
                <a:sym typeface="Lantinghei SC Demibold"/>
              </a:rPr>
              <a:t>D</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执行态到就绪态、执行态到阻塞态</a:t>
            </a:r>
          </a:p>
          <a:p>
            <a:pPr algn="l">
              <a:defRPr sz="4800">
                <a:latin typeface="Lantinghei SC Extralight"/>
                <a:ea typeface="Lantinghei SC Extralight"/>
                <a:cs typeface="Lantinghei SC Extralight"/>
                <a:sym typeface="Lantinghei SC Extralight"/>
              </a:defRPr>
            </a:pPr>
            <a:r>
              <a:t>B. 就绪态到执行态、阻塞态到就绪态</a:t>
            </a:r>
          </a:p>
          <a:p>
            <a:pPr algn="l">
              <a:defRPr sz="4800">
                <a:latin typeface="Lantinghei SC Extralight"/>
                <a:ea typeface="Lantinghei SC Extralight"/>
                <a:cs typeface="Lantinghei SC Extralight"/>
                <a:sym typeface="Lantinghei SC Extralight"/>
              </a:defRPr>
            </a:pPr>
            <a:r>
              <a:t>C. 执行态到就绪态、阻塞态到就绪态</a:t>
            </a:r>
          </a:p>
          <a:p>
            <a:pPr algn="l">
              <a:defRPr sz="4800">
                <a:solidFill>
                  <a:schemeClr val="accent5"/>
                </a:solidFill>
                <a:latin typeface="Lantinghei SC Extralight"/>
                <a:ea typeface="Lantinghei SC Extralight"/>
                <a:cs typeface="Lantinghei SC Extralight"/>
                <a:sym typeface="Lantinghei SC Extralight"/>
              </a:defRPr>
            </a:pPr>
            <a:r>
              <a:t>D. 执行态到就绪态、阻塞态到执行态</a:t>
            </a:r>
          </a:p>
        </p:txBody>
      </p:sp>
      <p:sp>
        <p:nvSpPr>
          <p:cNvPr id="165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5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13616815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56"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5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5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59" name="进程在执行过程中状态会发生变化，其中不可能发生的变化情况是（）…"/>
          <p:cNvSpPr/>
          <p:nvPr/>
        </p:nvSpPr>
        <p:spPr>
          <a:xfrm>
            <a:off x="2601515" y="4292600"/>
            <a:ext cx="191809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进程在执行过程中状态会发生变化，其中不可能发生的变化情况是（）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执行到就绪</a:t>
            </a:r>
          </a:p>
          <a:p>
            <a:pPr algn="l">
              <a:defRPr sz="4800">
                <a:latin typeface="Lantinghei SC Extralight"/>
                <a:ea typeface="Lantinghei SC Extralight"/>
                <a:cs typeface="Lantinghei SC Extralight"/>
                <a:sym typeface="Lantinghei SC Extralight"/>
              </a:defRPr>
            </a:pPr>
            <a:r>
              <a:t>B. 执行到阻塞</a:t>
            </a:r>
          </a:p>
          <a:p>
            <a:pPr algn="l">
              <a:defRPr sz="4800">
                <a:latin typeface="Lantinghei SC Extralight"/>
                <a:ea typeface="Lantinghei SC Extralight"/>
                <a:cs typeface="Lantinghei SC Extralight"/>
                <a:sym typeface="Lantinghei SC Extralight"/>
              </a:defRPr>
            </a:pPr>
            <a:r>
              <a:t>C. 阻塞到就绪</a:t>
            </a:r>
          </a:p>
          <a:p>
            <a:pPr algn="l">
              <a:defRPr sz="4800">
                <a:latin typeface="Lantinghei SC Extralight"/>
                <a:ea typeface="Lantinghei SC Extralight"/>
                <a:cs typeface="Lantinghei SC Extralight"/>
                <a:sym typeface="Lantinghei SC Extralight"/>
              </a:defRPr>
            </a:pPr>
            <a:r>
              <a:t>D. 阻塞到执行</a:t>
            </a:r>
          </a:p>
        </p:txBody>
      </p:sp>
      <p:sp>
        <p:nvSpPr>
          <p:cNvPr id="7"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4855115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6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6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6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65" name="进程在执行过程中状态会发生变化，其中不可能发生的变化情况是（D）…"/>
          <p:cNvSpPr/>
          <p:nvPr/>
        </p:nvSpPr>
        <p:spPr>
          <a:xfrm>
            <a:off x="2601515" y="4292600"/>
            <a:ext cx="19681033"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进程在执行过程中状态会发生变化，其中不可能发生的变化情况是（</a:t>
            </a:r>
            <a:r>
              <a:rPr>
                <a:solidFill>
                  <a:schemeClr val="accent5"/>
                </a:solidFill>
                <a:latin typeface="Lantinghei SC Demibold"/>
                <a:ea typeface="Lantinghei SC Demibold"/>
                <a:cs typeface="Lantinghei SC Demibold"/>
                <a:sym typeface="Lantinghei SC Demibold"/>
              </a:rPr>
              <a:t>D</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执行到就绪</a:t>
            </a:r>
          </a:p>
          <a:p>
            <a:pPr algn="l">
              <a:defRPr sz="4800">
                <a:latin typeface="Lantinghei SC Extralight"/>
                <a:ea typeface="Lantinghei SC Extralight"/>
                <a:cs typeface="Lantinghei SC Extralight"/>
                <a:sym typeface="Lantinghei SC Extralight"/>
              </a:defRPr>
            </a:pPr>
            <a:r>
              <a:t>B. 执行到阻塞</a:t>
            </a:r>
          </a:p>
          <a:p>
            <a:pPr algn="l">
              <a:defRPr sz="4800">
                <a:latin typeface="Lantinghei SC Extralight"/>
                <a:ea typeface="Lantinghei SC Extralight"/>
                <a:cs typeface="Lantinghei SC Extralight"/>
                <a:sym typeface="Lantinghei SC Extralight"/>
              </a:defRPr>
            </a:pPr>
            <a:r>
              <a:t>C. 阻塞到就绪</a:t>
            </a:r>
          </a:p>
          <a:p>
            <a:pPr algn="l">
              <a:defRPr sz="4800">
                <a:solidFill>
                  <a:schemeClr val="accent5"/>
                </a:solidFill>
                <a:latin typeface="Lantinghei SC Extralight"/>
                <a:ea typeface="Lantinghei SC Extralight"/>
                <a:cs typeface="Lantinghei SC Extralight"/>
                <a:sym typeface="Lantinghei SC Extralight"/>
              </a:defRPr>
            </a:pPr>
            <a:r>
              <a:t>D. 阻塞到执行</a:t>
            </a:r>
          </a:p>
        </p:txBody>
      </p:sp>
      <p:sp>
        <p:nvSpPr>
          <p:cNvPr id="7"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210299348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6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6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70" name="PCB1"/>
          <p:cNvSpPr/>
          <p:nvPr/>
        </p:nvSpPr>
        <p:spPr>
          <a:xfrm>
            <a:off x="6378827" y="3221905"/>
            <a:ext cx="2404160" cy="134719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PCB1</a:t>
            </a:r>
          </a:p>
        </p:txBody>
      </p:sp>
      <p:sp>
        <p:nvSpPr>
          <p:cNvPr id="1671" name="进程1"/>
          <p:cNvSpPr/>
          <p:nvPr/>
        </p:nvSpPr>
        <p:spPr>
          <a:xfrm>
            <a:off x="4007906" y="3400199"/>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进程1</a:t>
            </a:r>
          </a:p>
        </p:txBody>
      </p:sp>
      <p:sp>
        <p:nvSpPr>
          <p:cNvPr id="1672" name="PCB2"/>
          <p:cNvSpPr/>
          <p:nvPr/>
        </p:nvSpPr>
        <p:spPr>
          <a:xfrm>
            <a:off x="6378827" y="5198390"/>
            <a:ext cx="2404160" cy="134719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PCB2</a:t>
            </a:r>
          </a:p>
        </p:txBody>
      </p:sp>
      <p:sp>
        <p:nvSpPr>
          <p:cNvPr id="1673" name="进程2"/>
          <p:cNvSpPr/>
          <p:nvPr/>
        </p:nvSpPr>
        <p:spPr>
          <a:xfrm>
            <a:off x="4007906" y="5376685"/>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进程2</a:t>
            </a:r>
          </a:p>
        </p:txBody>
      </p:sp>
      <p:sp>
        <p:nvSpPr>
          <p:cNvPr id="1674" name="PCBn"/>
          <p:cNvSpPr/>
          <p:nvPr/>
        </p:nvSpPr>
        <p:spPr>
          <a:xfrm>
            <a:off x="6378827" y="8975690"/>
            <a:ext cx="2404160" cy="1347189"/>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PCBn</a:t>
            </a:r>
          </a:p>
        </p:txBody>
      </p:sp>
      <p:sp>
        <p:nvSpPr>
          <p:cNvPr id="1675" name="进程n"/>
          <p:cNvSpPr/>
          <p:nvPr/>
        </p:nvSpPr>
        <p:spPr>
          <a:xfrm>
            <a:off x="4007906" y="9153984"/>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进程n</a:t>
            </a:r>
          </a:p>
        </p:txBody>
      </p:sp>
      <p:sp>
        <p:nvSpPr>
          <p:cNvPr id="1676" name="…"/>
          <p:cNvSpPr/>
          <p:nvPr/>
        </p:nvSpPr>
        <p:spPr>
          <a:xfrm>
            <a:off x="4501936" y="6978634"/>
            <a:ext cx="7493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t>
            </a:r>
          </a:p>
        </p:txBody>
      </p:sp>
      <p:sp>
        <p:nvSpPr>
          <p:cNvPr id="1677" name="…"/>
          <p:cNvSpPr/>
          <p:nvPr/>
        </p:nvSpPr>
        <p:spPr>
          <a:xfrm>
            <a:off x="7206257" y="6978634"/>
            <a:ext cx="7493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t>
            </a:r>
          </a:p>
        </p:txBody>
      </p:sp>
      <p:sp>
        <p:nvSpPr>
          <p:cNvPr id="1678" name="进程的组织"/>
          <p:cNvSpPr/>
          <p:nvPr/>
        </p:nvSpPr>
        <p:spPr>
          <a:xfrm>
            <a:off x="14425046" y="4100600"/>
            <a:ext cx="41783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进程的组织</a:t>
            </a:r>
          </a:p>
        </p:txBody>
      </p:sp>
      <p:sp>
        <p:nvSpPr>
          <p:cNvPr id="1679" name="进程控制块的组织"/>
          <p:cNvSpPr/>
          <p:nvPr/>
        </p:nvSpPr>
        <p:spPr>
          <a:xfrm>
            <a:off x="13205846" y="7615535"/>
            <a:ext cx="66167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进程控制块的组织</a:t>
            </a:r>
          </a:p>
        </p:txBody>
      </p:sp>
      <p:sp>
        <p:nvSpPr>
          <p:cNvPr id="1680" name="进程的组织"/>
          <p:cNvSpPr/>
          <p:nvPr/>
        </p:nvSpPr>
        <p:spPr>
          <a:xfrm>
            <a:off x="593940" y="883742"/>
            <a:ext cx="429943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681"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
        <p:nvSpPr>
          <p:cNvPr id="1682" name="箭头"/>
          <p:cNvSpPr/>
          <p:nvPr/>
        </p:nvSpPr>
        <p:spPr>
          <a:xfrm rot="5393511">
            <a:off x="15664172" y="5843163"/>
            <a:ext cx="1699920" cy="1274795"/>
          </a:xfrm>
          <a:prstGeom prst="rightArrow">
            <a:avLst>
              <a:gd name="adj1" fmla="val 32000"/>
              <a:gd name="adj2" fmla="val 6400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pic>
        <p:nvPicPr>
          <p:cNvPr id="1683" name="屏幕快照 2019-03-03 下午8.04.57.png" descr="屏幕快照 2019-03-03 下午8.04.57.png"/>
          <p:cNvPicPr>
            <a:picLocks noChangeAspect="1"/>
          </p:cNvPicPr>
          <p:nvPr/>
        </p:nvPicPr>
        <p:blipFill>
          <a:blip r:embed="rId5">
            <a:extLst/>
          </a:blip>
          <a:stretch>
            <a:fillRect/>
          </a:stretch>
        </p:blipFill>
        <p:spPr>
          <a:xfrm>
            <a:off x="21055863" y="1098967"/>
            <a:ext cx="2524126" cy="673101"/>
          </a:xfrm>
          <a:prstGeom prst="rect">
            <a:avLst/>
          </a:prstGeom>
          <a:ln w="12700">
            <a:miter lim="400000"/>
          </a:ln>
        </p:spPr>
      </p:pic>
    </p:spTree>
    <p:extLst>
      <p:ext uri="{BB962C8B-B14F-4D97-AF65-F5344CB8AC3E}">
        <p14:creationId xmlns:p14="http://schemas.microsoft.com/office/powerpoint/2010/main" val="172565687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8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8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90" name="进程的组织"/>
          <p:cNvSpPr/>
          <p:nvPr/>
        </p:nvSpPr>
        <p:spPr>
          <a:xfrm>
            <a:off x="593940" y="883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692" name="链接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链接方式</a:t>
            </a:r>
          </a:p>
        </p:txBody>
      </p:sp>
      <p:sp>
        <p:nvSpPr>
          <p:cNvPr id="1693" name="把系统中具有相同状态的进程控制块PCB用其中的链接字连成一个队列"/>
          <p:cNvSpPr/>
          <p:nvPr/>
        </p:nvSpPr>
        <p:spPr>
          <a:xfrm>
            <a:off x="931131" y="3644418"/>
            <a:ext cx="197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把系统中具有</a:t>
            </a:r>
            <a:r>
              <a:rPr b="1">
                <a:latin typeface="Helvetica"/>
                <a:ea typeface="Helvetica"/>
                <a:cs typeface="Helvetica"/>
                <a:sym typeface="Helvetica"/>
              </a:rPr>
              <a:t>相同状态</a:t>
            </a:r>
            <a:r>
              <a:t>的进程控制块PCB用其中的</a:t>
            </a:r>
            <a:r>
              <a:rPr b="1">
                <a:latin typeface="Helvetica"/>
                <a:ea typeface="Helvetica"/>
                <a:cs typeface="Helvetica"/>
                <a:sym typeface="Helvetica"/>
              </a:rPr>
              <a:t>链接字</a:t>
            </a:r>
            <a:r>
              <a:t>连成一个队列</a:t>
            </a:r>
          </a:p>
        </p:txBody>
      </p:sp>
      <p:pic>
        <p:nvPicPr>
          <p:cNvPr id="1694" name="屏幕快照 2019-03-03 下午8.04.57.png" descr="屏幕快照 2019-03-03 下午8.04.57.png"/>
          <p:cNvPicPr>
            <a:picLocks noChangeAspect="1"/>
          </p:cNvPicPr>
          <p:nvPr/>
        </p:nvPicPr>
        <p:blipFill>
          <a:blip r:embed="rId3">
            <a:extLst/>
          </a:blip>
          <a:stretch>
            <a:fillRect/>
          </a:stretch>
        </p:blipFill>
        <p:spPr>
          <a:xfrm>
            <a:off x="21055863" y="1098967"/>
            <a:ext cx="2524126" cy="673101"/>
          </a:xfrm>
          <a:prstGeom prst="rect">
            <a:avLst/>
          </a:prstGeom>
          <a:ln w="12700">
            <a:miter lim="400000"/>
          </a:ln>
        </p:spPr>
      </p:pic>
      <p:sp>
        <p:nvSpPr>
          <p:cNvPr id="10"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12092181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9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9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99" name="进程的组织"/>
          <p:cNvSpPr/>
          <p:nvPr/>
        </p:nvSpPr>
        <p:spPr>
          <a:xfrm>
            <a:off x="593940" y="883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701" name="正在执行的进程…"/>
          <p:cNvSpPr/>
          <p:nvPr/>
        </p:nvSpPr>
        <p:spPr>
          <a:xfrm>
            <a:off x="11526157" y="5800712"/>
            <a:ext cx="6045715"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正在执行的进程</a:t>
            </a:r>
          </a:p>
          <a:p>
            <a:pPr>
              <a:defRPr sz="4800" b="1">
                <a:solidFill>
                  <a:srgbClr val="FFFFFF"/>
                </a:solidFill>
                <a:latin typeface="Helvetica"/>
                <a:ea typeface="Helvetica"/>
                <a:cs typeface="Helvetica"/>
                <a:sym typeface="Helvetica"/>
              </a:defRPr>
            </a:pPr>
            <a:r>
              <a:t>PCB1</a:t>
            </a:r>
          </a:p>
        </p:txBody>
      </p:sp>
      <p:sp>
        <p:nvSpPr>
          <p:cNvPr id="1702" name="执行指针"/>
          <p:cNvSpPr/>
          <p:nvPr/>
        </p:nvSpPr>
        <p:spPr>
          <a:xfrm>
            <a:off x="4489853" y="612497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执行指针</a:t>
            </a:r>
          </a:p>
        </p:txBody>
      </p:sp>
      <p:sp>
        <p:nvSpPr>
          <p:cNvPr id="1703" name="线条"/>
          <p:cNvSpPr/>
          <p:nvPr/>
        </p:nvSpPr>
        <p:spPr>
          <a:xfrm>
            <a:off x="8008005" y="6620271"/>
            <a:ext cx="3511552"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04" name="索引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索引方式</a:t>
            </a:r>
          </a:p>
        </p:txBody>
      </p:sp>
      <p:pic>
        <p:nvPicPr>
          <p:cNvPr id="1705" name="屏幕快照 2019-03-03 下午8.04.57.png" descr="屏幕快照 2019-03-03 下午8.04.57.png"/>
          <p:cNvPicPr>
            <a:picLocks noChangeAspect="1"/>
          </p:cNvPicPr>
          <p:nvPr/>
        </p:nvPicPr>
        <p:blipFill>
          <a:blip r:embed="rId4">
            <a:extLst/>
          </a:blip>
          <a:stretch>
            <a:fillRect/>
          </a:stretch>
        </p:blipFill>
        <p:spPr>
          <a:xfrm>
            <a:off x="21055863" y="1098967"/>
            <a:ext cx="2524126" cy="673101"/>
          </a:xfrm>
          <a:prstGeom prst="rect">
            <a:avLst/>
          </a:prstGeom>
          <a:ln w="12700">
            <a:miter lim="400000"/>
          </a:ln>
        </p:spPr>
      </p:pic>
      <p:sp>
        <p:nvSpPr>
          <p:cNvPr id="1706" name="把系统中具有相同状态的进程控制块PCB用其中的链接字连成一个队列"/>
          <p:cNvSpPr/>
          <p:nvPr/>
        </p:nvSpPr>
        <p:spPr>
          <a:xfrm>
            <a:off x="931131" y="3644418"/>
            <a:ext cx="197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把系统中具有</a:t>
            </a:r>
            <a:r>
              <a:rPr b="1">
                <a:latin typeface="Helvetica"/>
                <a:ea typeface="Helvetica"/>
                <a:cs typeface="Helvetica"/>
                <a:sym typeface="Helvetica"/>
              </a:rPr>
              <a:t>相同状态</a:t>
            </a:r>
            <a:r>
              <a:t>的进程控制块PCB用其中的</a:t>
            </a:r>
            <a:r>
              <a:rPr b="1">
                <a:latin typeface="Helvetica"/>
                <a:ea typeface="Helvetica"/>
                <a:cs typeface="Helvetica"/>
                <a:sym typeface="Helvetica"/>
              </a:rPr>
              <a:t>链接字</a:t>
            </a:r>
            <a:r>
              <a:t>连成一个队列</a:t>
            </a:r>
          </a:p>
        </p:txBody>
      </p:sp>
      <p:sp>
        <p:nvSpPr>
          <p:cNvPr id="13"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169233415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0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71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711" name="进程的组织"/>
          <p:cNvSpPr/>
          <p:nvPr/>
        </p:nvSpPr>
        <p:spPr>
          <a:xfrm>
            <a:off x="593940" y="883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713" name="正在执行的进程…"/>
          <p:cNvSpPr/>
          <p:nvPr/>
        </p:nvSpPr>
        <p:spPr>
          <a:xfrm>
            <a:off x="11526157" y="5800712"/>
            <a:ext cx="6045715"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正在执行的进程</a:t>
            </a:r>
          </a:p>
          <a:p>
            <a:pPr>
              <a:defRPr sz="4800" b="1">
                <a:solidFill>
                  <a:srgbClr val="FFFFFF"/>
                </a:solidFill>
                <a:latin typeface="Helvetica"/>
                <a:ea typeface="Helvetica"/>
                <a:cs typeface="Helvetica"/>
                <a:sym typeface="Helvetica"/>
              </a:defRPr>
            </a:pPr>
            <a:r>
              <a:t>PCB1</a:t>
            </a:r>
          </a:p>
        </p:txBody>
      </p:sp>
      <p:sp>
        <p:nvSpPr>
          <p:cNvPr id="1714" name="执行指针"/>
          <p:cNvSpPr/>
          <p:nvPr/>
        </p:nvSpPr>
        <p:spPr>
          <a:xfrm>
            <a:off x="4489853" y="612497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执行指针</a:t>
            </a:r>
          </a:p>
        </p:txBody>
      </p:sp>
      <p:sp>
        <p:nvSpPr>
          <p:cNvPr id="1715" name="线条"/>
          <p:cNvSpPr/>
          <p:nvPr/>
        </p:nvSpPr>
        <p:spPr>
          <a:xfrm>
            <a:off x="8008005" y="6620271"/>
            <a:ext cx="3511552"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16" name="就绪队列指针"/>
          <p:cNvSpPr/>
          <p:nvPr/>
        </p:nvSpPr>
        <p:spPr>
          <a:xfrm>
            <a:off x="3222135" y="7992916"/>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就绪队列指针</a:t>
            </a:r>
          </a:p>
        </p:txBody>
      </p:sp>
      <p:sp>
        <p:nvSpPr>
          <p:cNvPr id="1717" name="PCB2"/>
          <p:cNvSpPr/>
          <p:nvPr/>
        </p:nvSpPr>
        <p:spPr>
          <a:xfrm>
            <a:off x="11507145" y="7668658"/>
            <a:ext cx="2269461"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PCB2</a:t>
            </a:r>
          </a:p>
        </p:txBody>
      </p:sp>
      <p:sp>
        <p:nvSpPr>
          <p:cNvPr id="1718" name="线条"/>
          <p:cNvSpPr/>
          <p:nvPr/>
        </p:nvSpPr>
        <p:spPr>
          <a:xfrm>
            <a:off x="7988993" y="8488216"/>
            <a:ext cx="3511552"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19" name="线条"/>
          <p:cNvSpPr/>
          <p:nvPr/>
        </p:nvSpPr>
        <p:spPr>
          <a:xfrm>
            <a:off x="13786125" y="8488216"/>
            <a:ext cx="116283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20" name="PCB3"/>
          <p:cNvSpPr/>
          <p:nvPr/>
        </p:nvSpPr>
        <p:spPr>
          <a:xfrm>
            <a:off x="14943749" y="7668658"/>
            <a:ext cx="2269461"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PCB3</a:t>
            </a:r>
          </a:p>
        </p:txBody>
      </p:sp>
      <p:sp>
        <p:nvSpPr>
          <p:cNvPr id="1721" name="线条"/>
          <p:cNvSpPr/>
          <p:nvPr/>
        </p:nvSpPr>
        <p:spPr>
          <a:xfrm>
            <a:off x="17234535" y="8488216"/>
            <a:ext cx="116283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22" name="PCB4"/>
          <p:cNvSpPr/>
          <p:nvPr/>
        </p:nvSpPr>
        <p:spPr>
          <a:xfrm>
            <a:off x="18392159" y="7668658"/>
            <a:ext cx="2269461"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PCB4</a:t>
            </a:r>
          </a:p>
        </p:txBody>
      </p:sp>
      <p:sp>
        <p:nvSpPr>
          <p:cNvPr id="1723" name="索引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索引方式</a:t>
            </a:r>
          </a:p>
        </p:txBody>
      </p:sp>
      <p:pic>
        <p:nvPicPr>
          <p:cNvPr id="1724" name="屏幕快照 2019-03-03 下午8.04.57.png" descr="屏幕快照 2019-03-03 下午8.04.57.png"/>
          <p:cNvPicPr>
            <a:picLocks noChangeAspect="1"/>
          </p:cNvPicPr>
          <p:nvPr/>
        </p:nvPicPr>
        <p:blipFill>
          <a:blip r:embed="rId4">
            <a:extLst/>
          </a:blip>
          <a:stretch>
            <a:fillRect/>
          </a:stretch>
        </p:blipFill>
        <p:spPr>
          <a:xfrm>
            <a:off x="21055863" y="1098967"/>
            <a:ext cx="2524126" cy="673101"/>
          </a:xfrm>
          <a:prstGeom prst="rect">
            <a:avLst/>
          </a:prstGeom>
          <a:ln w="12700">
            <a:miter lim="400000"/>
          </a:ln>
        </p:spPr>
      </p:pic>
      <p:sp>
        <p:nvSpPr>
          <p:cNvPr id="1725" name="把系统中具有相同状态的进程控制块PCB用其中的链接字连成一个队列"/>
          <p:cNvSpPr/>
          <p:nvPr/>
        </p:nvSpPr>
        <p:spPr>
          <a:xfrm>
            <a:off x="931131" y="3644418"/>
            <a:ext cx="197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把系统中具有</a:t>
            </a:r>
            <a:r>
              <a:rPr b="1">
                <a:latin typeface="Helvetica"/>
                <a:ea typeface="Helvetica"/>
                <a:cs typeface="Helvetica"/>
                <a:sym typeface="Helvetica"/>
              </a:rPr>
              <a:t>相同状态</a:t>
            </a:r>
            <a:r>
              <a:t>的进程控制块PCB用其中的</a:t>
            </a:r>
            <a:r>
              <a:rPr b="1">
                <a:latin typeface="Helvetica"/>
                <a:ea typeface="Helvetica"/>
                <a:cs typeface="Helvetica"/>
                <a:sym typeface="Helvetica"/>
              </a:rPr>
              <a:t>链接字</a:t>
            </a:r>
            <a:r>
              <a:t>连成一个队列</a:t>
            </a:r>
          </a:p>
        </p:txBody>
      </p:sp>
      <p:sp>
        <p:nvSpPr>
          <p:cNvPr id="20"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17867222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2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72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730" name="正在执行的进程…"/>
          <p:cNvSpPr/>
          <p:nvPr/>
        </p:nvSpPr>
        <p:spPr>
          <a:xfrm>
            <a:off x="11526157" y="5800712"/>
            <a:ext cx="6045715" cy="1639118"/>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正在执行的进程</a:t>
            </a:r>
          </a:p>
          <a:p>
            <a:pPr>
              <a:defRPr sz="4800" b="1">
                <a:solidFill>
                  <a:srgbClr val="FFFFFF"/>
                </a:solidFill>
                <a:latin typeface="Helvetica"/>
                <a:ea typeface="Helvetica"/>
                <a:cs typeface="Helvetica"/>
                <a:sym typeface="Helvetica"/>
              </a:defRPr>
            </a:pPr>
            <a:r>
              <a:t>PCB1</a:t>
            </a:r>
          </a:p>
        </p:txBody>
      </p:sp>
      <p:sp>
        <p:nvSpPr>
          <p:cNvPr id="1731" name="执行指针"/>
          <p:cNvSpPr/>
          <p:nvPr/>
        </p:nvSpPr>
        <p:spPr>
          <a:xfrm>
            <a:off x="4489853" y="612497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执行指针</a:t>
            </a:r>
          </a:p>
        </p:txBody>
      </p:sp>
      <p:sp>
        <p:nvSpPr>
          <p:cNvPr id="1732" name="线条"/>
          <p:cNvSpPr/>
          <p:nvPr/>
        </p:nvSpPr>
        <p:spPr>
          <a:xfrm>
            <a:off x="8008005" y="6620271"/>
            <a:ext cx="3511552"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33" name="就绪队列指针"/>
          <p:cNvSpPr/>
          <p:nvPr/>
        </p:nvSpPr>
        <p:spPr>
          <a:xfrm>
            <a:off x="3222135" y="7992916"/>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就绪队列指针</a:t>
            </a:r>
          </a:p>
        </p:txBody>
      </p:sp>
      <p:sp>
        <p:nvSpPr>
          <p:cNvPr id="1734" name="PCB2"/>
          <p:cNvSpPr/>
          <p:nvPr/>
        </p:nvSpPr>
        <p:spPr>
          <a:xfrm>
            <a:off x="11507145" y="7668658"/>
            <a:ext cx="2269461" cy="1639118"/>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PCB2</a:t>
            </a:r>
          </a:p>
        </p:txBody>
      </p:sp>
      <p:sp>
        <p:nvSpPr>
          <p:cNvPr id="1735" name="线条"/>
          <p:cNvSpPr/>
          <p:nvPr/>
        </p:nvSpPr>
        <p:spPr>
          <a:xfrm>
            <a:off x="7988993" y="8488216"/>
            <a:ext cx="3511552"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36" name="线条"/>
          <p:cNvSpPr/>
          <p:nvPr/>
        </p:nvSpPr>
        <p:spPr>
          <a:xfrm>
            <a:off x="13786125" y="8488216"/>
            <a:ext cx="116283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37" name="PCB3"/>
          <p:cNvSpPr/>
          <p:nvPr/>
        </p:nvSpPr>
        <p:spPr>
          <a:xfrm>
            <a:off x="14943749" y="7668658"/>
            <a:ext cx="2269461" cy="1639118"/>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PCB3</a:t>
            </a:r>
          </a:p>
        </p:txBody>
      </p:sp>
      <p:sp>
        <p:nvSpPr>
          <p:cNvPr id="1738" name="线条"/>
          <p:cNvSpPr/>
          <p:nvPr/>
        </p:nvSpPr>
        <p:spPr>
          <a:xfrm>
            <a:off x="17234535" y="8488216"/>
            <a:ext cx="116283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39" name="PCB4"/>
          <p:cNvSpPr/>
          <p:nvPr/>
        </p:nvSpPr>
        <p:spPr>
          <a:xfrm>
            <a:off x="18392159" y="7668658"/>
            <a:ext cx="2269461" cy="1639118"/>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PCB4</a:t>
            </a:r>
          </a:p>
        </p:txBody>
      </p:sp>
      <p:sp>
        <p:nvSpPr>
          <p:cNvPr id="1740" name="阻塞队列指针"/>
          <p:cNvSpPr/>
          <p:nvPr/>
        </p:nvSpPr>
        <p:spPr>
          <a:xfrm>
            <a:off x="3251793" y="9911878"/>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阻塞队列指针</a:t>
            </a:r>
          </a:p>
        </p:txBody>
      </p:sp>
      <p:sp>
        <p:nvSpPr>
          <p:cNvPr id="1741" name="PCB5"/>
          <p:cNvSpPr/>
          <p:nvPr/>
        </p:nvSpPr>
        <p:spPr>
          <a:xfrm>
            <a:off x="11536804" y="9587620"/>
            <a:ext cx="2269461" cy="1639118"/>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PCB5</a:t>
            </a:r>
          </a:p>
        </p:txBody>
      </p:sp>
      <p:sp>
        <p:nvSpPr>
          <p:cNvPr id="1742" name="线条"/>
          <p:cNvSpPr/>
          <p:nvPr/>
        </p:nvSpPr>
        <p:spPr>
          <a:xfrm>
            <a:off x="8018652" y="10407178"/>
            <a:ext cx="351155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43" name="线条"/>
          <p:cNvSpPr/>
          <p:nvPr/>
        </p:nvSpPr>
        <p:spPr>
          <a:xfrm>
            <a:off x="13815784" y="10407178"/>
            <a:ext cx="116283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44" name="PCB6"/>
          <p:cNvSpPr/>
          <p:nvPr/>
        </p:nvSpPr>
        <p:spPr>
          <a:xfrm>
            <a:off x="14973408" y="9587620"/>
            <a:ext cx="2269461" cy="1639118"/>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PCB6</a:t>
            </a:r>
          </a:p>
        </p:txBody>
      </p:sp>
      <p:sp>
        <p:nvSpPr>
          <p:cNvPr id="1745" name="进程的组织"/>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747" name="索引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索引方式</a:t>
            </a:r>
          </a:p>
        </p:txBody>
      </p:sp>
      <p:pic>
        <p:nvPicPr>
          <p:cNvPr id="1748" name="屏幕快照 2019-03-03 下午8.04.57.png" descr="屏幕快照 2019-03-03 下午8.04.57.png"/>
          <p:cNvPicPr>
            <a:picLocks noChangeAspect="1"/>
          </p:cNvPicPr>
          <p:nvPr/>
        </p:nvPicPr>
        <p:blipFill>
          <a:blip r:embed="rId4">
            <a:extLst/>
          </a:blip>
          <a:stretch>
            <a:fillRect/>
          </a:stretch>
        </p:blipFill>
        <p:spPr>
          <a:xfrm>
            <a:off x="21055863" y="1098967"/>
            <a:ext cx="2524126" cy="673101"/>
          </a:xfrm>
          <a:prstGeom prst="rect">
            <a:avLst/>
          </a:prstGeom>
          <a:ln w="12700">
            <a:miter lim="400000"/>
          </a:ln>
        </p:spPr>
      </p:pic>
      <p:sp>
        <p:nvSpPr>
          <p:cNvPr id="1749" name="把系统中具有相同状态的进程控制块PCB用其中的链接字连成一个队列"/>
          <p:cNvSpPr/>
          <p:nvPr/>
        </p:nvSpPr>
        <p:spPr>
          <a:xfrm>
            <a:off x="931131" y="3644418"/>
            <a:ext cx="197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把系统中具有</a:t>
            </a:r>
            <a:r>
              <a:rPr b="1">
                <a:latin typeface="Helvetica"/>
                <a:ea typeface="Helvetica"/>
                <a:cs typeface="Helvetica"/>
                <a:sym typeface="Helvetica"/>
              </a:rPr>
              <a:t>相同状态</a:t>
            </a:r>
            <a:r>
              <a:t>的进程控制块PCB用其中的</a:t>
            </a:r>
            <a:r>
              <a:rPr b="1">
                <a:latin typeface="Helvetica"/>
                <a:ea typeface="Helvetica"/>
                <a:cs typeface="Helvetica"/>
                <a:sym typeface="Helvetica"/>
              </a:rPr>
              <a:t>链接字</a:t>
            </a:r>
            <a:r>
              <a:t>连成一个队列</a:t>
            </a:r>
          </a:p>
        </p:txBody>
      </p:sp>
      <p:sp>
        <p:nvSpPr>
          <p:cNvPr id="25"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117646511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5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75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754" name="进程的组织"/>
          <p:cNvSpPr/>
          <p:nvPr/>
        </p:nvSpPr>
        <p:spPr>
          <a:xfrm>
            <a:off x="593940" y="883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756" name="索引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索引方式</a:t>
            </a:r>
          </a:p>
        </p:txBody>
      </p:sp>
      <p:sp>
        <p:nvSpPr>
          <p:cNvPr id="1757" name="系统根据所有进程的状态，建立索引表，索引表的每一个表项指向一个PCB物理块"/>
          <p:cNvSpPr/>
          <p:nvPr/>
        </p:nvSpPr>
        <p:spPr>
          <a:xfrm>
            <a:off x="931131" y="3644418"/>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系统根据所有进程的状态，建立</a:t>
            </a:r>
            <a:r>
              <a:rPr b="1">
                <a:latin typeface="Helvetica"/>
                <a:ea typeface="Helvetica"/>
                <a:cs typeface="Helvetica"/>
                <a:sym typeface="Helvetica"/>
              </a:rPr>
              <a:t>索引表</a:t>
            </a:r>
            <a:r>
              <a:t>，索引表的每一个</a:t>
            </a:r>
            <a:r>
              <a:rPr b="1">
                <a:latin typeface="Helvetica"/>
                <a:ea typeface="Helvetica"/>
                <a:cs typeface="Helvetica"/>
                <a:sym typeface="Helvetica"/>
              </a:rPr>
              <a:t>表项</a:t>
            </a:r>
            <a:r>
              <a:t>指向一个</a:t>
            </a:r>
            <a:r>
              <a:rPr b="1">
                <a:latin typeface="Helvetica"/>
                <a:ea typeface="Helvetica"/>
                <a:cs typeface="Helvetica"/>
                <a:sym typeface="Helvetica"/>
              </a:rPr>
              <a:t>PCB物理块</a:t>
            </a:r>
          </a:p>
        </p:txBody>
      </p:sp>
      <p:pic>
        <p:nvPicPr>
          <p:cNvPr id="1758" name="屏幕快照 2019-03-03 下午8.04.57.png" descr="屏幕快照 2019-03-03 下午8.04.57.png"/>
          <p:cNvPicPr>
            <a:picLocks noChangeAspect="1"/>
          </p:cNvPicPr>
          <p:nvPr/>
        </p:nvPicPr>
        <p:blipFill>
          <a:blip r:embed="rId3">
            <a:extLst/>
          </a:blip>
          <a:stretch>
            <a:fillRect/>
          </a:stretch>
        </p:blipFill>
        <p:spPr>
          <a:xfrm>
            <a:off x="21055863" y="1098967"/>
            <a:ext cx="2524126" cy="673101"/>
          </a:xfrm>
          <a:prstGeom prst="rect">
            <a:avLst/>
          </a:prstGeom>
          <a:ln w="12700">
            <a:miter lim="400000"/>
          </a:ln>
        </p:spPr>
      </p:pic>
      <p:sp>
        <p:nvSpPr>
          <p:cNvPr id="10"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9673002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屏幕快照 2018-04-02 下午7.07.49.png" descr="屏幕快照 2018-04-02 下午7.07.49.png"/>
          <p:cNvPicPr>
            <a:picLocks noChangeAspect="1"/>
          </p:cNvPicPr>
          <p:nvPr/>
        </p:nvPicPr>
        <p:blipFill>
          <a:blip r:embed="rId2">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59"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60"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单选题        1分*20=20分</a:t>
            </a:r>
          </a:p>
        </p:txBody>
      </p:sp>
      <p:sp>
        <p:nvSpPr>
          <p:cNvPr id="61"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62"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简答题        4分*5=20分</a:t>
            </a:r>
          </a:p>
        </p:txBody>
      </p:sp>
      <p:sp>
        <p:nvSpPr>
          <p:cNvPr id="63"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6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76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763" name="线条"/>
          <p:cNvSpPr/>
          <p:nvPr/>
        </p:nvSpPr>
        <p:spPr>
          <a:xfrm flipV="1">
            <a:off x="7204939" y="6483160"/>
            <a:ext cx="1582561" cy="375969"/>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64" name="就绪队列指针"/>
          <p:cNvSpPr/>
          <p:nvPr/>
        </p:nvSpPr>
        <p:spPr>
          <a:xfrm>
            <a:off x="3227458" y="6363828"/>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就绪队列指针</a:t>
            </a:r>
          </a:p>
        </p:txBody>
      </p:sp>
      <p:graphicFrame>
        <p:nvGraphicFramePr>
          <p:cNvPr id="1765" name="表格"/>
          <p:cNvGraphicFramePr/>
          <p:nvPr/>
        </p:nvGraphicFramePr>
        <p:xfrm>
          <a:off x="8853962" y="6392038"/>
          <a:ext cx="1792259" cy="1950720"/>
        </p:xfrm>
        <a:graphic>
          <a:graphicData uri="http://schemas.openxmlformats.org/drawingml/2006/table">
            <a:tbl>
              <a:tblPr bandRow="1">
                <a:tableStyleId>{4C3C2611-4C71-4FC5-86AE-919BDF0F9419}</a:tableStyleId>
              </a:tblPr>
              <a:tblGrid>
                <a:gridCol w="1792259"/>
              </a:tblGrid>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1766" name="就绪索引表"/>
          <p:cNvSpPr/>
          <p:nvPr/>
        </p:nvSpPr>
        <p:spPr>
          <a:xfrm>
            <a:off x="8549942" y="5366702"/>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就绪索引表</a:t>
            </a:r>
          </a:p>
        </p:txBody>
      </p:sp>
      <p:sp>
        <p:nvSpPr>
          <p:cNvPr id="1767" name="进程的组织"/>
          <p:cNvSpPr/>
          <p:nvPr/>
        </p:nvSpPr>
        <p:spPr>
          <a:xfrm>
            <a:off x="593940" y="883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769" name="索引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索引方式</a:t>
            </a:r>
          </a:p>
        </p:txBody>
      </p:sp>
      <p:sp>
        <p:nvSpPr>
          <p:cNvPr id="1770" name="系统根据所有进程的状态，建立索引表，索引表的每一个表项指向一个PCB物理块"/>
          <p:cNvSpPr/>
          <p:nvPr/>
        </p:nvSpPr>
        <p:spPr>
          <a:xfrm>
            <a:off x="931131" y="3644418"/>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系统根据所有进程的状态，建立</a:t>
            </a:r>
            <a:r>
              <a:rPr b="1">
                <a:latin typeface="Helvetica"/>
                <a:ea typeface="Helvetica"/>
                <a:cs typeface="Helvetica"/>
                <a:sym typeface="Helvetica"/>
              </a:rPr>
              <a:t>索引表</a:t>
            </a:r>
            <a:r>
              <a:t>，索引表的每一个</a:t>
            </a:r>
            <a:r>
              <a:rPr b="1">
                <a:latin typeface="Helvetica"/>
                <a:ea typeface="Helvetica"/>
                <a:cs typeface="Helvetica"/>
                <a:sym typeface="Helvetica"/>
              </a:rPr>
              <a:t>表项</a:t>
            </a:r>
            <a:r>
              <a:t>指向一个</a:t>
            </a:r>
            <a:r>
              <a:rPr b="1">
                <a:latin typeface="Helvetica"/>
                <a:ea typeface="Helvetica"/>
                <a:cs typeface="Helvetica"/>
                <a:sym typeface="Helvetica"/>
              </a:rPr>
              <a:t>PCB物理块</a:t>
            </a:r>
          </a:p>
        </p:txBody>
      </p:sp>
      <p:pic>
        <p:nvPicPr>
          <p:cNvPr id="1771" name="屏幕快照 2019-03-03 下午8.04.57.png" descr="屏幕快照 2019-03-03 下午8.04.57.png"/>
          <p:cNvPicPr>
            <a:picLocks noChangeAspect="1"/>
          </p:cNvPicPr>
          <p:nvPr/>
        </p:nvPicPr>
        <p:blipFill>
          <a:blip r:embed="rId3">
            <a:extLst/>
          </a:blip>
          <a:stretch>
            <a:fillRect/>
          </a:stretch>
        </p:blipFill>
        <p:spPr>
          <a:xfrm>
            <a:off x="21055863" y="1098967"/>
            <a:ext cx="2524126" cy="673101"/>
          </a:xfrm>
          <a:prstGeom prst="rect">
            <a:avLst/>
          </a:prstGeom>
          <a:ln w="12700">
            <a:miter lim="400000"/>
          </a:ln>
        </p:spPr>
      </p:pic>
      <p:sp>
        <p:nvSpPr>
          <p:cNvPr id="14"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96488388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7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77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776" name="线条"/>
          <p:cNvSpPr/>
          <p:nvPr/>
        </p:nvSpPr>
        <p:spPr>
          <a:xfrm flipV="1">
            <a:off x="7204939" y="6483160"/>
            <a:ext cx="1582561" cy="375969"/>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77" name="就绪队列指针"/>
          <p:cNvSpPr/>
          <p:nvPr/>
        </p:nvSpPr>
        <p:spPr>
          <a:xfrm>
            <a:off x="3227458" y="6363828"/>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就绪队列指针</a:t>
            </a:r>
          </a:p>
        </p:txBody>
      </p:sp>
      <p:sp>
        <p:nvSpPr>
          <p:cNvPr id="1778" name="PCB2"/>
          <p:cNvSpPr/>
          <p:nvPr/>
        </p:nvSpPr>
        <p:spPr>
          <a:xfrm>
            <a:off x="18392159" y="5896663"/>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PCB2</a:t>
            </a:r>
          </a:p>
        </p:txBody>
      </p:sp>
      <p:sp>
        <p:nvSpPr>
          <p:cNvPr id="1779" name="线条"/>
          <p:cNvSpPr/>
          <p:nvPr/>
        </p:nvSpPr>
        <p:spPr>
          <a:xfrm>
            <a:off x="10706609" y="7327482"/>
            <a:ext cx="763352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80" name="PCB3"/>
          <p:cNvSpPr/>
          <p:nvPr/>
        </p:nvSpPr>
        <p:spPr>
          <a:xfrm>
            <a:off x="18392159" y="6915096"/>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PCB3</a:t>
            </a:r>
          </a:p>
        </p:txBody>
      </p:sp>
      <p:sp>
        <p:nvSpPr>
          <p:cNvPr id="1781" name="PCB4"/>
          <p:cNvSpPr/>
          <p:nvPr/>
        </p:nvSpPr>
        <p:spPr>
          <a:xfrm>
            <a:off x="18392159" y="7933528"/>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PCB4</a:t>
            </a:r>
          </a:p>
        </p:txBody>
      </p:sp>
      <p:sp>
        <p:nvSpPr>
          <p:cNvPr id="1782" name="PCB5"/>
          <p:cNvSpPr/>
          <p:nvPr/>
        </p:nvSpPr>
        <p:spPr>
          <a:xfrm>
            <a:off x="18392159" y="8939261"/>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PCB5</a:t>
            </a:r>
          </a:p>
        </p:txBody>
      </p:sp>
      <p:sp>
        <p:nvSpPr>
          <p:cNvPr id="1783" name="PCB6"/>
          <p:cNvSpPr/>
          <p:nvPr/>
        </p:nvSpPr>
        <p:spPr>
          <a:xfrm>
            <a:off x="18392159" y="9959217"/>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PCB6</a:t>
            </a:r>
          </a:p>
        </p:txBody>
      </p:sp>
      <p:sp>
        <p:nvSpPr>
          <p:cNvPr id="1784" name="PCB1"/>
          <p:cNvSpPr/>
          <p:nvPr/>
        </p:nvSpPr>
        <p:spPr>
          <a:xfrm>
            <a:off x="18392159" y="4892051"/>
            <a:ext cx="2269461" cy="98948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PCB1</a:t>
            </a:r>
          </a:p>
        </p:txBody>
      </p:sp>
      <p:graphicFrame>
        <p:nvGraphicFramePr>
          <p:cNvPr id="1785" name="表格"/>
          <p:cNvGraphicFramePr/>
          <p:nvPr/>
        </p:nvGraphicFramePr>
        <p:xfrm>
          <a:off x="8853962" y="6392038"/>
          <a:ext cx="1792259" cy="1950720"/>
        </p:xfrm>
        <a:graphic>
          <a:graphicData uri="http://schemas.openxmlformats.org/drawingml/2006/table">
            <a:tbl>
              <a:tblPr bandRow="1">
                <a:tableStyleId>{4C3C2611-4C71-4FC5-86AE-919BDF0F9419}</a:tableStyleId>
              </a:tblPr>
              <a:tblGrid>
                <a:gridCol w="1792259"/>
              </a:tblGrid>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1786" name="就绪索引表"/>
          <p:cNvSpPr/>
          <p:nvPr/>
        </p:nvSpPr>
        <p:spPr>
          <a:xfrm>
            <a:off x="8549942" y="5366702"/>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就绪索引表</a:t>
            </a:r>
          </a:p>
        </p:txBody>
      </p:sp>
      <p:sp>
        <p:nvSpPr>
          <p:cNvPr id="1787" name="线条"/>
          <p:cNvSpPr/>
          <p:nvPr/>
        </p:nvSpPr>
        <p:spPr>
          <a:xfrm>
            <a:off x="10707749" y="7844563"/>
            <a:ext cx="7635067" cy="54991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88" name="线条"/>
          <p:cNvSpPr/>
          <p:nvPr/>
        </p:nvSpPr>
        <p:spPr>
          <a:xfrm flipV="1">
            <a:off x="10834610" y="6506362"/>
            <a:ext cx="7634522" cy="301158"/>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789" name="进程的组织"/>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791" name="索引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索引方式</a:t>
            </a:r>
          </a:p>
        </p:txBody>
      </p:sp>
      <p:sp>
        <p:nvSpPr>
          <p:cNvPr id="1792" name="系统根据所有进程的状态，建立索引表，索引表的每一个表项指向一个PCB物理块"/>
          <p:cNvSpPr/>
          <p:nvPr/>
        </p:nvSpPr>
        <p:spPr>
          <a:xfrm>
            <a:off x="931131" y="3644418"/>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系统根据所有进程的状态，建立</a:t>
            </a:r>
            <a:r>
              <a:rPr b="1">
                <a:latin typeface="Helvetica"/>
                <a:ea typeface="Helvetica"/>
                <a:cs typeface="Helvetica"/>
                <a:sym typeface="Helvetica"/>
              </a:rPr>
              <a:t>索引表</a:t>
            </a:r>
            <a:r>
              <a:t>，索引表的每一个</a:t>
            </a:r>
            <a:r>
              <a:rPr b="1">
                <a:latin typeface="Helvetica"/>
                <a:ea typeface="Helvetica"/>
                <a:cs typeface="Helvetica"/>
                <a:sym typeface="Helvetica"/>
              </a:rPr>
              <a:t>表项</a:t>
            </a:r>
            <a:r>
              <a:t>指向一个</a:t>
            </a:r>
            <a:r>
              <a:rPr b="1">
                <a:latin typeface="Helvetica"/>
                <a:ea typeface="Helvetica"/>
                <a:cs typeface="Helvetica"/>
                <a:sym typeface="Helvetica"/>
              </a:rPr>
              <a:t>PCB物理块</a:t>
            </a:r>
          </a:p>
        </p:txBody>
      </p:sp>
      <p:pic>
        <p:nvPicPr>
          <p:cNvPr id="1793" name="屏幕快照 2019-03-03 下午8.04.57.png" descr="屏幕快照 2019-03-03 下午8.04.57.png"/>
          <p:cNvPicPr>
            <a:picLocks noChangeAspect="1"/>
          </p:cNvPicPr>
          <p:nvPr/>
        </p:nvPicPr>
        <p:blipFill>
          <a:blip r:embed="rId4">
            <a:extLst/>
          </a:blip>
          <a:stretch>
            <a:fillRect/>
          </a:stretch>
        </p:blipFill>
        <p:spPr>
          <a:xfrm>
            <a:off x="21055863" y="1098967"/>
            <a:ext cx="2524126" cy="673101"/>
          </a:xfrm>
          <a:prstGeom prst="rect">
            <a:avLst/>
          </a:prstGeom>
          <a:ln w="12700">
            <a:miter lim="400000"/>
          </a:ln>
        </p:spPr>
      </p:pic>
      <p:sp>
        <p:nvSpPr>
          <p:cNvPr id="23"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115450392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9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79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798" name="执行指针"/>
          <p:cNvSpPr/>
          <p:nvPr/>
        </p:nvSpPr>
        <p:spPr>
          <a:xfrm>
            <a:off x="3860522" y="9281809"/>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执行指针</a:t>
            </a:r>
          </a:p>
        </p:txBody>
      </p:sp>
      <p:sp>
        <p:nvSpPr>
          <p:cNvPr id="1799" name="线条"/>
          <p:cNvSpPr/>
          <p:nvPr/>
        </p:nvSpPr>
        <p:spPr>
          <a:xfrm flipV="1">
            <a:off x="7204939" y="6483160"/>
            <a:ext cx="1582561" cy="375969"/>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00" name="就绪队列指针"/>
          <p:cNvSpPr/>
          <p:nvPr/>
        </p:nvSpPr>
        <p:spPr>
          <a:xfrm>
            <a:off x="3227458" y="6363828"/>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就绪队列指针</a:t>
            </a:r>
          </a:p>
        </p:txBody>
      </p:sp>
      <p:sp>
        <p:nvSpPr>
          <p:cNvPr id="1801" name="PCB2"/>
          <p:cNvSpPr/>
          <p:nvPr/>
        </p:nvSpPr>
        <p:spPr>
          <a:xfrm>
            <a:off x="18392159" y="5896663"/>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PCB2</a:t>
            </a:r>
          </a:p>
        </p:txBody>
      </p:sp>
      <p:sp>
        <p:nvSpPr>
          <p:cNvPr id="1802" name="线条"/>
          <p:cNvSpPr/>
          <p:nvPr/>
        </p:nvSpPr>
        <p:spPr>
          <a:xfrm>
            <a:off x="10706609" y="7327482"/>
            <a:ext cx="763352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03" name="PCB3"/>
          <p:cNvSpPr/>
          <p:nvPr/>
        </p:nvSpPr>
        <p:spPr>
          <a:xfrm>
            <a:off x="18392159" y="6915096"/>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PCB3</a:t>
            </a:r>
          </a:p>
        </p:txBody>
      </p:sp>
      <p:sp>
        <p:nvSpPr>
          <p:cNvPr id="1804" name="PCB4"/>
          <p:cNvSpPr/>
          <p:nvPr/>
        </p:nvSpPr>
        <p:spPr>
          <a:xfrm>
            <a:off x="18392159" y="7933528"/>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PCB4</a:t>
            </a:r>
          </a:p>
        </p:txBody>
      </p:sp>
      <p:sp>
        <p:nvSpPr>
          <p:cNvPr id="1805" name="PCB5"/>
          <p:cNvSpPr/>
          <p:nvPr/>
        </p:nvSpPr>
        <p:spPr>
          <a:xfrm>
            <a:off x="18392159" y="8939261"/>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PCB5</a:t>
            </a:r>
          </a:p>
        </p:txBody>
      </p:sp>
      <p:sp>
        <p:nvSpPr>
          <p:cNvPr id="1806" name="线条"/>
          <p:cNvSpPr/>
          <p:nvPr/>
        </p:nvSpPr>
        <p:spPr>
          <a:xfrm flipV="1">
            <a:off x="6571515" y="5312354"/>
            <a:ext cx="11773231" cy="4463362"/>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07" name="PCB6"/>
          <p:cNvSpPr/>
          <p:nvPr/>
        </p:nvSpPr>
        <p:spPr>
          <a:xfrm>
            <a:off x="18392159" y="9959217"/>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PCB6</a:t>
            </a:r>
          </a:p>
        </p:txBody>
      </p:sp>
      <p:sp>
        <p:nvSpPr>
          <p:cNvPr id="1808" name="PCB1"/>
          <p:cNvSpPr/>
          <p:nvPr/>
        </p:nvSpPr>
        <p:spPr>
          <a:xfrm>
            <a:off x="18392159" y="4892051"/>
            <a:ext cx="2269461" cy="98948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PCB1</a:t>
            </a:r>
          </a:p>
        </p:txBody>
      </p:sp>
      <p:graphicFrame>
        <p:nvGraphicFramePr>
          <p:cNvPr id="1809" name="表格"/>
          <p:cNvGraphicFramePr/>
          <p:nvPr/>
        </p:nvGraphicFramePr>
        <p:xfrm>
          <a:off x="8853962" y="6392038"/>
          <a:ext cx="1792259" cy="1950720"/>
        </p:xfrm>
        <a:graphic>
          <a:graphicData uri="http://schemas.openxmlformats.org/drawingml/2006/table">
            <a:tbl>
              <a:tblPr bandRow="1">
                <a:tableStyleId>{4C3C2611-4C71-4FC5-86AE-919BDF0F9419}</a:tableStyleId>
              </a:tblPr>
              <a:tblGrid>
                <a:gridCol w="1792259"/>
              </a:tblGrid>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1810" name="就绪索引表"/>
          <p:cNvSpPr/>
          <p:nvPr/>
        </p:nvSpPr>
        <p:spPr>
          <a:xfrm>
            <a:off x="8549942" y="5366702"/>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就绪索引表</a:t>
            </a:r>
          </a:p>
        </p:txBody>
      </p:sp>
      <p:sp>
        <p:nvSpPr>
          <p:cNvPr id="1811" name="线条"/>
          <p:cNvSpPr/>
          <p:nvPr/>
        </p:nvSpPr>
        <p:spPr>
          <a:xfrm>
            <a:off x="10707749" y="7844563"/>
            <a:ext cx="7635067" cy="54991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12" name="线条"/>
          <p:cNvSpPr/>
          <p:nvPr/>
        </p:nvSpPr>
        <p:spPr>
          <a:xfrm flipV="1">
            <a:off x="10834610" y="6506362"/>
            <a:ext cx="7634522" cy="301158"/>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13" name="进程的组织"/>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815" name="索引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索引方式</a:t>
            </a:r>
          </a:p>
        </p:txBody>
      </p:sp>
      <p:sp>
        <p:nvSpPr>
          <p:cNvPr id="1816" name="系统根据所有进程的状态，建立索引表，索引表的每一个表项指向一个PCB物理块"/>
          <p:cNvSpPr/>
          <p:nvPr/>
        </p:nvSpPr>
        <p:spPr>
          <a:xfrm>
            <a:off x="931131" y="3644418"/>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系统根据所有进程的状态，建立</a:t>
            </a:r>
            <a:r>
              <a:rPr b="1">
                <a:latin typeface="Helvetica"/>
                <a:ea typeface="Helvetica"/>
                <a:cs typeface="Helvetica"/>
                <a:sym typeface="Helvetica"/>
              </a:rPr>
              <a:t>索引表</a:t>
            </a:r>
            <a:r>
              <a:t>，索引表的每一个</a:t>
            </a:r>
            <a:r>
              <a:rPr b="1">
                <a:latin typeface="Helvetica"/>
                <a:ea typeface="Helvetica"/>
                <a:cs typeface="Helvetica"/>
                <a:sym typeface="Helvetica"/>
              </a:rPr>
              <a:t>表项</a:t>
            </a:r>
            <a:r>
              <a:t>指向一个</a:t>
            </a:r>
            <a:r>
              <a:rPr b="1">
                <a:latin typeface="Helvetica"/>
                <a:ea typeface="Helvetica"/>
                <a:cs typeface="Helvetica"/>
                <a:sym typeface="Helvetica"/>
              </a:rPr>
              <a:t>PCB物理块</a:t>
            </a:r>
          </a:p>
        </p:txBody>
      </p:sp>
      <p:pic>
        <p:nvPicPr>
          <p:cNvPr id="1817" name="屏幕快照 2019-03-03 下午8.04.57.png" descr="屏幕快照 2019-03-03 下午8.04.57.png"/>
          <p:cNvPicPr>
            <a:picLocks noChangeAspect="1"/>
          </p:cNvPicPr>
          <p:nvPr/>
        </p:nvPicPr>
        <p:blipFill>
          <a:blip r:embed="rId4">
            <a:extLst/>
          </a:blip>
          <a:stretch>
            <a:fillRect/>
          </a:stretch>
        </p:blipFill>
        <p:spPr>
          <a:xfrm>
            <a:off x="21055863" y="1098967"/>
            <a:ext cx="2524126" cy="673101"/>
          </a:xfrm>
          <a:prstGeom prst="rect">
            <a:avLst/>
          </a:prstGeom>
          <a:ln w="12700">
            <a:miter lim="400000"/>
          </a:ln>
        </p:spPr>
      </p:pic>
      <p:sp>
        <p:nvSpPr>
          <p:cNvPr id="25"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12327336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20"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82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822" name="执行指针"/>
          <p:cNvSpPr/>
          <p:nvPr/>
        </p:nvSpPr>
        <p:spPr>
          <a:xfrm>
            <a:off x="3860522" y="9281809"/>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执行指针</a:t>
            </a:r>
          </a:p>
        </p:txBody>
      </p:sp>
      <p:sp>
        <p:nvSpPr>
          <p:cNvPr id="1823" name="线条"/>
          <p:cNvSpPr/>
          <p:nvPr/>
        </p:nvSpPr>
        <p:spPr>
          <a:xfrm flipV="1">
            <a:off x="7204939" y="6483160"/>
            <a:ext cx="1582561" cy="375969"/>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24" name="就绪队列指针"/>
          <p:cNvSpPr/>
          <p:nvPr/>
        </p:nvSpPr>
        <p:spPr>
          <a:xfrm>
            <a:off x="3227458" y="6363828"/>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就绪队列指针</a:t>
            </a:r>
          </a:p>
        </p:txBody>
      </p:sp>
      <p:sp>
        <p:nvSpPr>
          <p:cNvPr id="1825" name="PCB2"/>
          <p:cNvSpPr/>
          <p:nvPr/>
        </p:nvSpPr>
        <p:spPr>
          <a:xfrm>
            <a:off x="18392159" y="5896663"/>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PCB2</a:t>
            </a:r>
          </a:p>
        </p:txBody>
      </p:sp>
      <p:sp>
        <p:nvSpPr>
          <p:cNvPr id="1826" name="线条"/>
          <p:cNvSpPr/>
          <p:nvPr/>
        </p:nvSpPr>
        <p:spPr>
          <a:xfrm>
            <a:off x="10706609" y="7327482"/>
            <a:ext cx="763352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27" name="PCB3"/>
          <p:cNvSpPr/>
          <p:nvPr/>
        </p:nvSpPr>
        <p:spPr>
          <a:xfrm>
            <a:off x="18392159" y="6915096"/>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PCB3</a:t>
            </a:r>
          </a:p>
        </p:txBody>
      </p:sp>
      <p:sp>
        <p:nvSpPr>
          <p:cNvPr id="1828" name="PCB4"/>
          <p:cNvSpPr/>
          <p:nvPr/>
        </p:nvSpPr>
        <p:spPr>
          <a:xfrm>
            <a:off x="18392159" y="7933528"/>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PCB4</a:t>
            </a:r>
          </a:p>
        </p:txBody>
      </p:sp>
      <p:sp>
        <p:nvSpPr>
          <p:cNvPr id="1829" name="阻塞队列指针"/>
          <p:cNvSpPr/>
          <p:nvPr/>
        </p:nvSpPr>
        <p:spPr>
          <a:xfrm>
            <a:off x="3227458" y="10741582"/>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阻塞队列指针</a:t>
            </a:r>
          </a:p>
        </p:txBody>
      </p:sp>
      <p:sp>
        <p:nvSpPr>
          <p:cNvPr id="1830" name="PCB5"/>
          <p:cNvSpPr/>
          <p:nvPr/>
        </p:nvSpPr>
        <p:spPr>
          <a:xfrm>
            <a:off x="18392159" y="8939261"/>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PCB5</a:t>
            </a:r>
          </a:p>
        </p:txBody>
      </p:sp>
      <p:sp>
        <p:nvSpPr>
          <p:cNvPr id="1831" name="线条"/>
          <p:cNvSpPr/>
          <p:nvPr/>
        </p:nvSpPr>
        <p:spPr>
          <a:xfrm flipV="1">
            <a:off x="6571515" y="5312354"/>
            <a:ext cx="11773231" cy="4463362"/>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32" name="线条"/>
          <p:cNvSpPr/>
          <p:nvPr/>
        </p:nvSpPr>
        <p:spPr>
          <a:xfrm flipV="1">
            <a:off x="7254789" y="10936825"/>
            <a:ext cx="1479692" cy="158388"/>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33" name="PCB6"/>
          <p:cNvSpPr/>
          <p:nvPr/>
        </p:nvSpPr>
        <p:spPr>
          <a:xfrm>
            <a:off x="18392159" y="9959217"/>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PCB6</a:t>
            </a:r>
          </a:p>
        </p:txBody>
      </p:sp>
      <p:sp>
        <p:nvSpPr>
          <p:cNvPr id="1834" name="PCB1"/>
          <p:cNvSpPr/>
          <p:nvPr/>
        </p:nvSpPr>
        <p:spPr>
          <a:xfrm>
            <a:off x="18392159" y="4892051"/>
            <a:ext cx="2269461" cy="98948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PCB1</a:t>
            </a:r>
          </a:p>
        </p:txBody>
      </p:sp>
      <p:graphicFrame>
        <p:nvGraphicFramePr>
          <p:cNvPr id="1835" name="表格"/>
          <p:cNvGraphicFramePr/>
          <p:nvPr/>
        </p:nvGraphicFramePr>
        <p:xfrm>
          <a:off x="8853962" y="6392038"/>
          <a:ext cx="1792259" cy="1950720"/>
        </p:xfrm>
        <a:graphic>
          <a:graphicData uri="http://schemas.openxmlformats.org/drawingml/2006/table">
            <a:tbl>
              <a:tblPr bandRow="1">
                <a:tableStyleId>{4C3C2611-4C71-4FC5-86AE-919BDF0F9419}</a:tableStyleId>
              </a:tblPr>
              <a:tblGrid>
                <a:gridCol w="1792259"/>
              </a:tblGrid>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1836" name="就绪索引表"/>
          <p:cNvSpPr/>
          <p:nvPr/>
        </p:nvSpPr>
        <p:spPr>
          <a:xfrm>
            <a:off x="8549942" y="5366702"/>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就绪索引表</a:t>
            </a:r>
          </a:p>
        </p:txBody>
      </p:sp>
      <p:sp>
        <p:nvSpPr>
          <p:cNvPr id="1837" name="线条"/>
          <p:cNvSpPr/>
          <p:nvPr/>
        </p:nvSpPr>
        <p:spPr>
          <a:xfrm>
            <a:off x="10707749" y="7844563"/>
            <a:ext cx="7635067" cy="549911"/>
          </a:xfrm>
          <a:prstGeom prst="line">
            <a:avLst/>
          </a:prstGeom>
          <a:ln w="50800">
            <a:solidFill>
              <a:srgbClr val="000000"/>
            </a:solidFill>
            <a:miter lim="400000"/>
            <a:tailEnd type="triangle"/>
          </a:ln>
        </p:spPr>
        <p:txBody>
          <a:bodyPr lIns="50800" tIns="50800" rIns="50800" bIns="50800" anchor="ctr"/>
          <a:lstStyle/>
          <a:p>
            <a:pPr>
              <a:defRPr sz="3200"/>
            </a:pPr>
            <a:endParaRPr/>
          </a:p>
        </p:txBody>
      </p:sp>
      <p:graphicFrame>
        <p:nvGraphicFramePr>
          <p:cNvPr id="1838" name="表格"/>
          <p:cNvGraphicFramePr/>
          <p:nvPr/>
        </p:nvGraphicFramePr>
        <p:xfrm>
          <a:off x="8834912" y="10853459"/>
          <a:ext cx="1792259" cy="1300480"/>
        </p:xfrm>
        <a:graphic>
          <a:graphicData uri="http://schemas.openxmlformats.org/drawingml/2006/table">
            <a:tbl>
              <a:tblPr bandRow="1">
                <a:tableStyleId>{4C3C2611-4C71-4FC5-86AE-919BDF0F9419}</a:tableStyleId>
              </a:tblPr>
              <a:tblGrid>
                <a:gridCol w="1792259"/>
              </a:tblGrid>
              <a:tr h="495300">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495300">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1839" name="阻塞索引表"/>
          <p:cNvSpPr/>
          <p:nvPr/>
        </p:nvSpPr>
        <p:spPr>
          <a:xfrm>
            <a:off x="8549942" y="9770395"/>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阻塞索引表</a:t>
            </a:r>
          </a:p>
        </p:txBody>
      </p:sp>
      <p:sp>
        <p:nvSpPr>
          <p:cNvPr id="1840" name="线条"/>
          <p:cNvSpPr/>
          <p:nvPr/>
        </p:nvSpPr>
        <p:spPr>
          <a:xfrm flipV="1">
            <a:off x="10834610" y="6506362"/>
            <a:ext cx="7634522" cy="301158"/>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41" name="进程的组织"/>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843" name="索引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索引方式</a:t>
            </a:r>
          </a:p>
        </p:txBody>
      </p:sp>
      <p:sp>
        <p:nvSpPr>
          <p:cNvPr id="1844" name="系统根据所有进程的状态，建立索引表，索引表的每一个表项指向一个PCB物理块"/>
          <p:cNvSpPr/>
          <p:nvPr/>
        </p:nvSpPr>
        <p:spPr>
          <a:xfrm>
            <a:off x="931131" y="3644418"/>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系统根据所有进程的状态，建立</a:t>
            </a:r>
            <a:r>
              <a:rPr b="1">
                <a:latin typeface="Helvetica"/>
                <a:ea typeface="Helvetica"/>
                <a:cs typeface="Helvetica"/>
                <a:sym typeface="Helvetica"/>
              </a:rPr>
              <a:t>索引表</a:t>
            </a:r>
            <a:r>
              <a:t>，索引表的每一个</a:t>
            </a:r>
            <a:r>
              <a:rPr b="1">
                <a:latin typeface="Helvetica"/>
                <a:ea typeface="Helvetica"/>
                <a:cs typeface="Helvetica"/>
                <a:sym typeface="Helvetica"/>
              </a:rPr>
              <a:t>表项</a:t>
            </a:r>
            <a:r>
              <a:t>指向一个</a:t>
            </a:r>
            <a:r>
              <a:rPr b="1">
                <a:latin typeface="Helvetica"/>
                <a:ea typeface="Helvetica"/>
                <a:cs typeface="Helvetica"/>
                <a:sym typeface="Helvetica"/>
              </a:rPr>
              <a:t>PCB物理块</a:t>
            </a:r>
          </a:p>
        </p:txBody>
      </p:sp>
      <p:pic>
        <p:nvPicPr>
          <p:cNvPr id="1845" name="屏幕快照 2019-03-03 下午8.04.57.png" descr="屏幕快照 2019-03-03 下午8.04.57.png"/>
          <p:cNvPicPr>
            <a:picLocks noChangeAspect="1"/>
          </p:cNvPicPr>
          <p:nvPr/>
        </p:nvPicPr>
        <p:blipFill>
          <a:blip r:embed="rId4">
            <a:extLst/>
          </a:blip>
          <a:stretch>
            <a:fillRect/>
          </a:stretch>
        </p:blipFill>
        <p:spPr>
          <a:xfrm>
            <a:off x="21055863" y="1098967"/>
            <a:ext cx="2524126" cy="673101"/>
          </a:xfrm>
          <a:prstGeom prst="rect">
            <a:avLst/>
          </a:prstGeom>
          <a:ln w="12700">
            <a:miter lim="400000"/>
          </a:ln>
        </p:spPr>
      </p:pic>
      <p:sp>
        <p:nvSpPr>
          <p:cNvPr id="29"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177949445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4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84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850" name="索引方式"/>
          <p:cNvSpPr/>
          <p:nvPr/>
        </p:nvSpPr>
        <p:spPr>
          <a:xfrm>
            <a:off x="961436" y="24249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索引方式</a:t>
            </a:r>
          </a:p>
        </p:txBody>
      </p:sp>
      <p:sp>
        <p:nvSpPr>
          <p:cNvPr id="1851" name="执行指针"/>
          <p:cNvSpPr/>
          <p:nvPr/>
        </p:nvSpPr>
        <p:spPr>
          <a:xfrm>
            <a:off x="3860522" y="9281809"/>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执行指针</a:t>
            </a:r>
          </a:p>
        </p:txBody>
      </p:sp>
      <p:sp>
        <p:nvSpPr>
          <p:cNvPr id="1852" name="线条"/>
          <p:cNvSpPr/>
          <p:nvPr/>
        </p:nvSpPr>
        <p:spPr>
          <a:xfrm flipV="1">
            <a:off x="7204939" y="6483160"/>
            <a:ext cx="1582561" cy="375969"/>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53" name="PCB2"/>
          <p:cNvSpPr/>
          <p:nvPr/>
        </p:nvSpPr>
        <p:spPr>
          <a:xfrm>
            <a:off x="18392159" y="5896663"/>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PCB2</a:t>
            </a:r>
          </a:p>
        </p:txBody>
      </p:sp>
      <p:sp>
        <p:nvSpPr>
          <p:cNvPr id="1854" name="线条"/>
          <p:cNvSpPr/>
          <p:nvPr/>
        </p:nvSpPr>
        <p:spPr>
          <a:xfrm>
            <a:off x="10706609" y="7327482"/>
            <a:ext cx="763352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55" name="PCB3"/>
          <p:cNvSpPr/>
          <p:nvPr/>
        </p:nvSpPr>
        <p:spPr>
          <a:xfrm>
            <a:off x="18392159" y="6915096"/>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PCB3</a:t>
            </a:r>
          </a:p>
        </p:txBody>
      </p:sp>
      <p:sp>
        <p:nvSpPr>
          <p:cNvPr id="1856" name="PCB4"/>
          <p:cNvSpPr/>
          <p:nvPr/>
        </p:nvSpPr>
        <p:spPr>
          <a:xfrm>
            <a:off x="18392159" y="7933528"/>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PCB4</a:t>
            </a:r>
          </a:p>
        </p:txBody>
      </p:sp>
      <p:sp>
        <p:nvSpPr>
          <p:cNvPr id="1857" name="阻塞队列指针"/>
          <p:cNvSpPr/>
          <p:nvPr/>
        </p:nvSpPr>
        <p:spPr>
          <a:xfrm>
            <a:off x="3227458" y="10741582"/>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阻塞队列指针</a:t>
            </a:r>
          </a:p>
        </p:txBody>
      </p:sp>
      <p:sp>
        <p:nvSpPr>
          <p:cNvPr id="1858" name="PCB5"/>
          <p:cNvSpPr/>
          <p:nvPr/>
        </p:nvSpPr>
        <p:spPr>
          <a:xfrm>
            <a:off x="18392159" y="8939261"/>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PCB5</a:t>
            </a:r>
          </a:p>
        </p:txBody>
      </p:sp>
      <p:sp>
        <p:nvSpPr>
          <p:cNvPr id="1859" name="线条"/>
          <p:cNvSpPr/>
          <p:nvPr/>
        </p:nvSpPr>
        <p:spPr>
          <a:xfrm flipV="1">
            <a:off x="6571515" y="5312354"/>
            <a:ext cx="11773231" cy="4463362"/>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60" name="线条"/>
          <p:cNvSpPr/>
          <p:nvPr/>
        </p:nvSpPr>
        <p:spPr>
          <a:xfrm flipV="1">
            <a:off x="7254789" y="10936825"/>
            <a:ext cx="1479692" cy="158388"/>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61" name="PCB6"/>
          <p:cNvSpPr/>
          <p:nvPr/>
        </p:nvSpPr>
        <p:spPr>
          <a:xfrm>
            <a:off x="18392159" y="9959217"/>
            <a:ext cx="2269461" cy="990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PCB6</a:t>
            </a:r>
          </a:p>
        </p:txBody>
      </p:sp>
      <p:sp>
        <p:nvSpPr>
          <p:cNvPr id="1862" name="PCB1"/>
          <p:cNvSpPr/>
          <p:nvPr/>
        </p:nvSpPr>
        <p:spPr>
          <a:xfrm>
            <a:off x="18392159" y="4892051"/>
            <a:ext cx="2269461" cy="98948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PCB1</a:t>
            </a:r>
          </a:p>
        </p:txBody>
      </p:sp>
      <p:graphicFrame>
        <p:nvGraphicFramePr>
          <p:cNvPr id="1863" name="表格"/>
          <p:cNvGraphicFramePr/>
          <p:nvPr/>
        </p:nvGraphicFramePr>
        <p:xfrm>
          <a:off x="8853962" y="6392038"/>
          <a:ext cx="1792259" cy="1950720"/>
        </p:xfrm>
        <a:graphic>
          <a:graphicData uri="http://schemas.openxmlformats.org/drawingml/2006/table">
            <a:tbl>
              <a:tblPr bandRow="1">
                <a:tableStyleId>{4C3C2611-4C71-4FC5-86AE-919BDF0F9419}</a:tableStyleId>
              </a:tblPr>
              <a:tblGrid>
                <a:gridCol w="1792259"/>
              </a:tblGrid>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592611">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1864" name="就绪索引表"/>
          <p:cNvSpPr/>
          <p:nvPr/>
        </p:nvSpPr>
        <p:spPr>
          <a:xfrm>
            <a:off x="8549942" y="5366702"/>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就绪索引表</a:t>
            </a:r>
          </a:p>
        </p:txBody>
      </p:sp>
      <p:sp>
        <p:nvSpPr>
          <p:cNvPr id="1865" name="线条"/>
          <p:cNvSpPr/>
          <p:nvPr/>
        </p:nvSpPr>
        <p:spPr>
          <a:xfrm flipV="1">
            <a:off x="10876189" y="10408865"/>
            <a:ext cx="7553938" cy="1206640"/>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66" name="线条"/>
          <p:cNvSpPr/>
          <p:nvPr/>
        </p:nvSpPr>
        <p:spPr>
          <a:xfrm>
            <a:off x="10707749" y="7844563"/>
            <a:ext cx="7635067" cy="549911"/>
          </a:xfrm>
          <a:prstGeom prst="line">
            <a:avLst/>
          </a:prstGeom>
          <a:ln w="50800">
            <a:solidFill>
              <a:srgbClr val="000000"/>
            </a:solidFill>
            <a:miter lim="400000"/>
            <a:tailEnd type="triangle"/>
          </a:ln>
        </p:spPr>
        <p:txBody>
          <a:bodyPr lIns="50800" tIns="50800" rIns="50800" bIns="50800" anchor="ctr"/>
          <a:lstStyle/>
          <a:p>
            <a:pPr>
              <a:defRPr sz="3200"/>
            </a:pPr>
            <a:endParaRPr/>
          </a:p>
        </p:txBody>
      </p:sp>
      <p:graphicFrame>
        <p:nvGraphicFramePr>
          <p:cNvPr id="1867" name="表格"/>
          <p:cNvGraphicFramePr/>
          <p:nvPr/>
        </p:nvGraphicFramePr>
        <p:xfrm>
          <a:off x="8834912" y="10853459"/>
          <a:ext cx="1792259" cy="1300480"/>
        </p:xfrm>
        <a:graphic>
          <a:graphicData uri="http://schemas.openxmlformats.org/drawingml/2006/table">
            <a:tbl>
              <a:tblPr bandRow="1">
                <a:tableStyleId>{4C3C2611-4C71-4FC5-86AE-919BDF0F9419}</a:tableStyleId>
              </a:tblPr>
              <a:tblGrid>
                <a:gridCol w="1792259"/>
              </a:tblGrid>
              <a:tr h="495300">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495300">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1868" name="阻塞索引表"/>
          <p:cNvSpPr/>
          <p:nvPr/>
        </p:nvSpPr>
        <p:spPr>
          <a:xfrm>
            <a:off x="8549942" y="9770395"/>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阻塞索引表</a:t>
            </a:r>
          </a:p>
        </p:txBody>
      </p:sp>
      <p:sp>
        <p:nvSpPr>
          <p:cNvPr id="1869" name="线条"/>
          <p:cNvSpPr/>
          <p:nvPr/>
        </p:nvSpPr>
        <p:spPr>
          <a:xfrm flipV="1">
            <a:off x="10834610" y="6506362"/>
            <a:ext cx="7634522" cy="301158"/>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70" name="线条"/>
          <p:cNvSpPr/>
          <p:nvPr/>
        </p:nvSpPr>
        <p:spPr>
          <a:xfrm flipV="1">
            <a:off x="10875188" y="9661134"/>
            <a:ext cx="7555399" cy="1528493"/>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71" name="就绪队列指针"/>
          <p:cNvSpPr/>
          <p:nvPr/>
        </p:nvSpPr>
        <p:spPr>
          <a:xfrm>
            <a:off x="3227458" y="6363828"/>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就绪队列指针</a:t>
            </a:r>
          </a:p>
        </p:txBody>
      </p:sp>
      <p:sp>
        <p:nvSpPr>
          <p:cNvPr id="1872" name="进程的组织"/>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sp>
        <p:nvSpPr>
          <p:cNvPr id="1874" name="系统根据所有进程的状态，建立索引表，索引表的每一个表项指向一个PCB物理块"/>
          <p:cNvSpPr/>
          <p:nvPr/>
        </p:nvSpPr>
        <p:spPr>
          <a:xfrm>
            <a:off x="931131" y="3644418"/>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系统根据所有进程的状态，建立</a:t>
            </a:r>
            <a:r>
              <a:rPr b="1">
                <a:latin typeface="Helvetica"/>
                <a:ea typeface="Helvetica"/>
                <a:cs typeface="Helvetica"/>
                <a:sym typeface="Helvetica"/>
              </a:rPr>
              <a:t>索引表</a:t>
            </a:r>
            <a:r>
              <a:t>，索引表的每一个</a:t>
            </a:r>
            <a:r>
              <a:rPr b="1">
                <a:latin typeface="Helvetica"/>
                <a:ea typeface="Helvetica"/>
                <a:cs typeface="Helvetica"/>
                <a:sym typeface="Helvetica"/>
              </a:rPr>
              <a:t>表项</a:t>
            </a:r>
            <a:r>
              <a:t>指向一个</a:t>
            </a:r>
            <a:r>
              <a:rPr b="1">
                <a:latin typeface="Helvetica"/>
                <a:ea typeface="Helvetica"/>
                <a:cs typeface="Helvetica"/>
                <a:sym typeface="Helvetica"/>
              </a:rPr>
              <a:t>PCB物理块</a:t>
            </a:r>
          </a:p>
        </p:txBody>
      </p:sp>
      <p:pic>
        <p:nvPicPr>
          <p:cNvPr id="1875" name="屏幕快照 2019-03-03 下午8.04.57.png" descr="屏幕快照 2019-03-03 下午8.04.57.png"/>
          <p:cNvPicPr>
            <a:picLocks noChangeAspect="1"/>
          </p:cNvPicPr>
          <p:nvPr/>
        </p:nvPicPr>
        <p:blipFill>
          <a:blip r:embed="rId4">
            <a:extLst/>
          </a:blip>
          <a:stretch>
            <a:fillRect/>
          </a:stretch>
        </p:blipFill>
        <p:spPr>
          <a:xfrm>
            <a:off x="21055863" y="1098967"/>
            <a:ext cx="2524126" cy="673101"/>
          </a:xfrm>
          <a:prstGeom prst="rect">
            <a:avLst/>
          </a:prstGeom>
          <a:ln w="12700">
            <a:miter lim="400000"/>
          </a:ln>
        </p:spPr>
      </p:pic>
      <p:sp>
        <p:nvSpPr>
          <p:cNvPr id="31"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21059530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7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87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880" name="进程队列"/>
          <p:cNvSpPr/>
          <p:nvPr/>
        </p:nvSpPr>
        <p:spPr>
          <a:xfrm>
            <a:off x="844017" y="2753146"/>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进程队列</a:t>
            </a:r>
          </a:p>
        </p:txBody>
      </p:sp>
      <p:sp>
        <p:nvSpPr>
          <p:cNvPr id="1881" name="把具有相同状态的进程控制块用队列组织起来"/>
          <p:cNvSpPr/>
          <p:nvPr/>
        </p:nvSpPr>
        <p:spPr>
          <a:xfrm>
            <a:off x="813712" y="3972574"/>
            <a:ext cx="1281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把具有相同状态的进程控制块用</a:t>
            </a:r>
            <a:r>
              <a:rPr b="1">
                <a:latin typeface="Helvetica"/>
                <a:ea typeface="Helvetica"/>
                <a:cs typeface="Helvetica"/>
                <a:sym typeface="Helvetica"/>
              </a:rPr>
              <a:t>队列</a:t>
            </a:r>
            <a:r>
              <a:t>组织起来</a:t>
            </a:r>
          </a:p>
        </p:txBody>
      </p:sp>
      <p:sp>
        <p:nvSpPr>
          <p:cNvPr id="1882" name="进程的组织"/>
          <p:cNvSpPr/>
          <p:nvPr/>
        </p:nvSpPr>
        <p:spPr>
          <a:xfrm>
            <a:off x="593940" y="883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pic>
        <p:nvPicPr>
          <p:cNvPr id="1884" name="屏幕快照 2019-03-03 下午8.04.57.png" descr="屏幕快照 2019-03-03 下午8.04.57.png"/>
          <p:cNvPicPr>
            <a:picLocks noChangeAspect="1"/>
          </p:cNvPicPr>
          <p:nvPr/>
        </p:nvPicPr>
        <p:blipFill>
          <a:blip r:embed="rId3">
            <a:extLst/>
          </a:blip>
          <a:stretch>
            <a:fillRect/>
          </a:stretch>
        </p:blipFill>
        <p:spPr>
          <a:xfrm>
            <a:off x="21055863" y="1098967"/>
            <a:ext cx="2524126" cy="673101"/>
          </a:xfrm>
          <a:prstGeom prst="rect">
            <a:avLst/>
          </a:prstGeom>
          <a:ln w="12700">
            <a:miter lim="400000"/>
          </a:ln>
        </p:spPr>
      </p:pic>
      <p:sp>
        <p:nvSpPr>
          <p:cNvPr id="10"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207455538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8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88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889" name="进程队列"/>
          <p:cNvSpPr/>
          <p:nvPr/>
        </p:nvSpPr>
        <p:spPr>
          <a:xfrm>
            <a:off x="844017" y="2753146"/>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进程队列</a:t>
            </a:r>
          </a:p>
        </p:txBody>
      </p:sp>
      <p:sp>
        <p:nvSpPr>
          <p:cNvPr id="1890" name="把具有相同状态的进程控制块用队列组织起来"/>
          <p:cNvSpPr/>
          <p:nvPr/>
        </p:nvSpPr>
        <p:spPr>
          <a:xfrm>
            <a:off x="813712" y="3972574"/>
            <a:ext cx="1281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把具有相同状态的进程控制块用</a:t>
            </a:r>
            <a:r>
              <a:rPr b="1">
                <a:latin typeface="Helvetica"/>
                <a:ea typeface="Helvetica"/>
                <a:cs typeface="Helvetica"/>
                <a:sym typeface="Helvetica"/>
              </a:rPr>
              <a:t>队列</a:t>
            </a:r>
            <a:r>
              <a:t>组织起来</a:t>
            </a:r>
          </a:p>
        </p:txBody>
      </p:sp>
      <p:sp>
        <p:nvSpPr>
          <p:cNvPr id="1891" name="就绪队列1"/>
          <p:cNvSpPr/>
          <p:nvPr/>
        </p:nvSpPr>
        <p:spPr>
          <a:xfrm>
            <a:off x="3283688" y="5924638"/>
            <a:ext cx="300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就绪队列1</a:t>
            </a:r>
          </a:p>
        </p:txBody>
      </p:sp>
      <p:sp>
        <p:nvSpPr>
          <p:cNvPr id="1892" name="PCB1"/>
          <p:cNvSpPr/>
          <p:nvPr/>
        </p:nvSpPr>
        <p:spPr>
          <a:xfrm>
            <a:off x="10136816" y="5600379"/>
            <a:ext cx="2269460" cy="1639119"/>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PCB1</a:t>
            </a:r>
          </a:p>
        </p:txBody>
      </p:sp>
      <p:sp>
        <p:nvSpPr>
          <p:cNvPr id="1893" name="线条"/>
          <p:cNvSpPr/>
          <p:nvPr/>
        </p:nvSpPr>
        <p:spPr>
          <a:xfrm>
            <a:off x="6618664" y="6419937"/>
            <a:ext cx="351155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94" name="线条"/>
          <p:cNvSpPr/>
          <p:nvPr/>
        </p:nvSpPr>
        <p:spPr>
          <a:xfrm>
            <a:off x="12415796" y="6419937"/>
            <a:ext cx="1162829"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95" name="PCB2"/>
          <p:cNvSpPr/>
          <p:nvPr/>
        </p:nvSpPr>
        <p:spPr>
          <a:xfrm>
            <a:off x="13573419" y="5600379"/>
            <a:ext cx="2269461" cy="1639119"/>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PCB2</a:t>
            </a:r>
          </a:p>
        </p:txBody>
      </p:sp>
      <p:sp>
        <p:nvSpPr>
          <p:cNvPr id="1896" name="线条"/>
          <p:cNvSpPr/>
          <p:nvPr/>
        </p:nvSpPr>
        <p:spPr>
          <a:xfrm>
            <a:off x="15864205" y="6419937"/>
            <a:ext cx="1162829"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97" name="PCB3"/>
          <p:cNvSpPr/>
          <p:nvPr/>
        </p:nvSpPr>
        <p:spPr>
          <a:xfrm>
            <a:off x="17021829" y="5600379"/>
            <a:ext cx="2269460" cy="1639119"/>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PCB3</a:t>
            </a:r>
          </a:p>
        </p:txBody>
      </p:sp>
      <p:sp>
        <p:nvSpPr>
          <p:cNvPr id="1898" name="阻塞队列1"/>
          <p:cNvSpPr/>
          <p:nvPr/>
        </p:nvSpPr>
        <p:spPr>
          <a:xfrm>
            <a:off x="3315575" y="9999943"/>
            <a:ext cx="300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阻塞队列1</a:t>
            </a:r>
          </a:p>
        </p:txBody>
      </p:sp>
      <p:sp>
        <p:nvSpPr>
          <p:cNvPr id="1899" name="PCB7"/>
          <p:cNvSpPr/>
          <p:nvPr/>
        </p:nvSpPr>
        <p:spPr>
          <a:xfrm>
            <a:off x="10152759" y="9675685"/>
            <a:ext cx="2269461"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PCB7</a:t>
            </a:r>
          </a:p>
        </p:txBody>
      </p:sp>
      <p:sp>
        <p:nvSpPr>
          <p:cNvPr id="1900" name="线条"/>
          <p:cNvSpPr/>
          <p:nvPr/>
        </p:nvSpPr>
        <p:spPr>
          <a:xfrm>
            <a:off x="6650550" y="10495243"/>
            <a:ext cx="3511552"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901" name="线条"/>
          <p:cNvSpPr/>
          <p:nvPr/>
        </p:nvSpPr>
        <p:spPr>
          <a:xfrm>
            <a:off x="12447682" y="10495243"/>
            <a:ext cx="116283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902" name="PCB8"/>
          <p:cNvSpPr/>
          <p:nvPr/>
        </p:nvSpPr>
        <p:spPr>
          <a:xfrm>
            <a:off x="13589362" y="9675685"/>
            <a:ext cx="2269461"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PCB8</a:t>
            </a:r>
          </a:p>
        </p:txBody>
      </p:sp>
      <p:sp>
        <p:nvSpPr>
          <p:cNvPr id="1903" name="就绪队列2"/>
          <p:cNvSpPr/>
          <p:nvPr/>
        </p:nvSpPr>
        <p:spPr>
          <a:xfrm>
            <a:off x="3283688" y="7962291"/>
            <a:ext cx="300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就绪队列2</a:t>
            </a:r>
          </a:p>
        </p:txBody>
      </p:sp>
      <p:sp>
        <p:nvSpPr>
          <p:cNvPr id="1904" name="PCB4"/>
          <p:cNvSpPr/>
          <p:nvPr/>
        </p:nvSpPr>
        <p:spPr>
          <a:xfrm>
            <a:off x="10136816" y="7638032"/>
            <a:ext cx="2269460"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PCB4</a:t>
            </a:r>
          </a:p>
        </p:txBody>
      </p:sp>
      <p:sp>
        <p:nvSpPr>
          <p:cNvPr id="1905" name="线条"/>
          <p:cNvSpPr/>
          <p:nvPr/>
        </p:nvSpPr>
        <p:spPr>
          <a:xfrm>
            <a:off x="6618664" y="8457590"/>
            <a:ext cx="351155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906" name="线条"/>
          <p:cNvSpPr/>
          <p:nvPr/>
        </p:nvSpPr>
        <p:spPr>
          <a:xfrm>
            <a:off x="12415796" y="8457590"/>
            <a:ext cx="1162829"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907" name="PCB5"/>
          <p:cNvSpPr/>
          <p:nvPr/>
        </p:nvSpPr>
        <p:spPr>
          <a:xfrm>
            <a:off x="13573419" y="7638032"/>
            <a:ext cx="2269461"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PCB5</a:t>
            </a:r>
          </a:p>
        </p:txBody>
      </p:sp>
      <p:sp>
        <p:nvSpPr>
          <p:cNvPr id="1908" name="线条"/>
          <p:cNvSpPr/>
          <p:nvPr/>
        </p:nvSpPr>
        <p:spPr>
          <a:xfrm>
            <a:off x="15864205" y="8457590"/>
            <a:ext cx="1162829"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909" name="PCB76"/>
          <p:cNvSpPr/>
          <p:nvPr/>
        </p:nvSpPr>
        <p:spPr>
          <a:xfrm>
            <a:off x="17021829" y="7638032"/>
            <a:ext cx="2269460" cy="1639118"/>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PCB76</a:t>
            </a:r>
          </a:p>
        </p:txBody>
      </p:sp>
      <p:sp>
        <p:nvSpPr>
          <p:cNvPr id="1910" name="进程的组织"/>
          <p:cNvSpPr/>
          <p:nvPr/>
        </p:nvSpPr>
        <p:spPr>
          <a:xfrm>
            <a:off x="593940" y="883742"/>
            <a:ext cx="429943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进程的组织</a:t>
            </a:r>
          </a:p>
        </p:txBody>
      </p:sp>
      <p:pic>
        <p:nvPicPr>
          <p:cNvPr id="1912" name="屏幕快照 2019-03-03 下午8.04.57.png" descr="屏幕快照 2019-03-03 下午8.04.57.png"/>
          <p:cNvPicPr>
            <a:picLocks noChangeAspect="1"/>
          </p:cNvPicPr>
          <p:nvPr/>
        </p:nvPicPr>
        <p:blipFill>
          <a:blip r:embed="rId5">
            <a:extLst/>
          </a:blip>
          <a:stretch>
            <a:fillRect/>
          </a:stretch>
        </p:blipFill>
        <p:spPr>
          <a:xfrm>
            <a:off x="21055863" y="1098967"/>
            <a:ext cx="2524126" cy="673101"/>
          </a:xfrm>
          <a:prstGeom prst="rect">
            <a:avLst/>
          </a:prstGeom>
          <a:ln w="12700">
            <a:miter lim="400000"/>
          </a:ln>
        </p:spPr>
      </p:pic>
      <p:sp>
        <p:nvSpPr>
          <p:cNvPr id="29"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5079302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91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1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19" name="进程有多种组织方式，其中不包括（）…"/>
          <p:cNvSpPr/>
          <p:nvPr/>
        </p:nvSpPr>
        <p:spPr>
          <a:xfrm>
            <a:off x="7173515" y="4292600"/>
            <a:ext cx="106465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进程有多种组织方式，其中不包括（）</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循环方式</a:t>
            </a:r>
          </a:p>
          <a:p>
            <a:pPr algn="l">
              <a:defRPr sz="4800">
                <a:latin typeface="Lantinghei SC Extralight"/>
                <a:ea typeface="Lantinghei SC Extralight"/>
                <a:cs typeface="Lantinghei SC Extralight"/>
                <a:sym typeface="Lantinghei SC Extralight"/>
              </a:defRPr>
            </a:pPr>
            <a:r>
              <a:t>B. 索引方式</a:t>
            </a:r>
          </a:p>
          <a:p>
            <a:pPr algn="l">
              <a:defRPr sz="4800">
                <a:latin typeface="Lantinghei SC Extralight"/>
                <a:ea typeface="Lantinghei SC Extralight"/>
                <a:cs typeface="Lantinghei SC Extralight"/>
                <a:sym typeface="Lantinghei SC Extralight"/>
              </a:defRPr>
            </a:pPr>
            <a:r>
              <a:t>C. 链接方式</a:t>
            </a:r>
          </a:p>
          <a:p>
            <a:pPr algn="l">
              <a:defRPr sz="4800">
                <a:latin typeface="Lantinghei SC Extralight"/>
                <a:ea typeface="Lantinghei SC Extralight"/>
                <a:cs typeface="Lantinghei SC Extralight"/>
                <a:sym typeface="Lantinghei SC Extralight"/>
              </a:defRPr>
            </a:pPr>
            <a:r>
              <a:t>D. 进程队列</a:t>
            </a:r>
          </a:p>
        </p:txBody>
      </p:sp>
      <p:sp>
        <p:nvSpPr>
          <p:cNvPr id="6"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25079922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92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2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24" name="进程有多种组织方式，其中不包括（A）…"/>
          <p:cNvSpPr/>
          <p:nvPr/>
        </p:nvSpPr>
        <p:spPr>
          <a:xfrm>
            <a:off x="7173515" y="4292600"/>
            <a:ext cx="11125201"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进程有多种组织方式，其中不包括（</a:t>
            </a:r>
            <a:r>
              <a:rPr>
                <a:solidFill>
                  <a:schemeClr val="accent5"/>
                </a:solidFill>
                <a:latin typeface="Lantinghei SC Demibold"/>
                <a:ea typeface="Lantinghei SC Demibold"/>
                <a:cs typeface="Lantinghei SC Demibold"/>
                <a:sym typeface="Lantinghei SC Demibold"/>
              </a:rPr>
              <a:t>A</a:t>
            </a:r>
            <a:r>
              <a:t>）</a:t>
            </a:r>
          </a:p>
          <a:p>
            <a:pPr algn="l">
              <a:defRPr sz="4800">
                <a:latin typeface="Lantinghei SC Extralight"/>
                <a:ea typeface="Lantinghei SC Extralight"/>
                <a:cs typeface="Lantinghei SC Extralight"/>
                <a:sym typeface="Lantinghei SC Extralight"/>
              </a:defRPr>
            </a:pPr>
            <a:endParaRPr/>
          </a:p>
          <a:p>
            <a:pPr algn="l">
              <a:defRPr sz="4800">
                <a:solidFill>
                  <a:schemeClr val="accent5"/>
                </a:solidFill>
                <a:latin typeface="Lantinghei SC Extralight"/>
                <a:ea typeface="Lantinghei SC Extralight"/>
                <a:cs typeface="Lantinghei SC Extralight"/>
                <a:sym typeface="Lantinghei SC Extralight"/>
              </a:defRPr>
            </a:pPr>
            <a:r>
              <a:t>A. 循环方式</a:t>
            </a:r>
          </a:p>
          <a:p>
            <a:pPr algn="l">
              <a:defRPr sz="4800">
                <a:latin typeface="Lantinghei SC Extralight"/>
                <a:ea typeface="Lantinghei SC Extralight"/>
                <a:cs typeface="Lantinghei SC Extralight"/>
                <a:sym typeface="Lantinghei SC Extralight"/>
              </a:defRPr>
            </a:pPr>
            <a:r>
              <a:t>B. 索引方式</a:t>
            </a:r>
          </a:p>
          <a:p>
            <a:pPr algn="l">
              <a:defRPr sz="4800">
                <a:latin typeface="Lantinghei SC Extralight"/>
                <a:ea typeface="Lantinghei SC Extralight"/>
                <a:cs typeface="Lantinghei SC Extralight"/>
                <a:sym typeface="Lantinghei SC Extralight"/>
              </a:defRPr>
            </a:pPr>
            <a:r>
              <a:t>C. 链接方式</a:t>
            </a:r>
          </a:p>
          <a:p>
            <a:pPr algn="l">
              <a:defRPr sz="4800">
                <a:latin typeface="Lantinghei SC Extralight"/>
                <a:ea typeface="Lantinghei SC Extralight"/>
                <a:cs typeface="Lantinghei SC Extralight"/>
                <a:sym typeface="Lantinghei SC Extralight"/>
              </a:defRPr>
            </a:pPr>
            <a:r>
              <a:t>D. 进程队列</a:t>
            </a:r>
          </a:p>
        </p:txBody>
      </p:sp>
      <p:sp>
        <p:nvSpPr>
          <p:cNvPr id="6"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181967596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2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28" name="1704…"/>
          <p:cNvSpPr/>
          <p:nvPr/>
        </p:nvSpPr>
        <p:spPr>
          <a:xfrm>
            <a:off x="2361204" y="5549900"/>
            <a:ext cx="19661593"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1704</a:t>
            </a:r>
          </a:p>
          <a:p>
            <a:pPr algn="l">
              <a:defRPr sz="4800">
                <a:latin typeface="Lantinghei SC Extralight"/>
                <a:ea typeface="Lantinghei SC Extralight"/>
                <a:cs typeface="Lantinghei SC Extralight"/>
                <a:sym typeface="Lantinghei SC Extralight"/>
              </a:defRPr>
            </a:pPr>
            <a:r>
              <a:t>在一个单CPU系统中，共有6个用户进程。假设有一个用户进程正在执行，则处于就绪状态的用户进程最多有______个。</a:t>
            </a:r>
          </a:p>
        </p:txBody>
      </p:sp>
      <p:sp>
        <p:nvSpPr>
          <p:cNvPr id="192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93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9793772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2"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73"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74"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75"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76"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77"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852" y="1531619"/>
            <a:ext cx="9261764" cy="10549642"/>
          </a:xfrm>
          <a:prstGeom prst="rect">
            <a:avLst/>
          </a:prstGeom>
        </p:spPr>
      </p:pic>
    </p:spTree>
    <p:extLst>
      <p:ext uri="{BB962C8B-B14F-4D97-AF65-F5344CB8AC3E}">
        <p14:creationId xmlns:p14="http://schemas.microsoft.com/office/powerpoint/2010/main" val="121396622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3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34" name="1704…"/>
          <p:cNvSpPr/>
          <p:nvPr/>
        </p:nvSpPr>
        <p:spPr>
          <a:xfrm>
            <a:off x="2361204" y="5549900"/>
            <a:ext cx="19661593"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1704</a:t>
            </a:r>
          </a:p>
          <a:p>
            <a:pPr algn="l">
              <a:defRPr sz="4800">
                <a:latin typeface="Lantinghei SC Extralight"/>
                <a:ea typeface="Lantinghei SC Extralight"/>
                <a:cs typeface="Lantinghei SC Extralight"/>
                <a:sym typeface="Lantinghei SC Extralight"/>
              </a:defRPr>
            </a:pPr>
            <a:r>
              <a:t>在一个单CPU系统中，共有6个用户进程。假设有一个用户进程正在执行，则处于就绪状态的用户进程最多有______个。</a:t>
            </a:r>
          </a:p>
        </p:txBody>
      </p:sp>
      <p:sp>
        <p:nvSpPr>
          <p:cNvPr id="1935" name="5"/>
          <p:cNvSpPr/>
          <p:nvPr/>
        </p:nvSpPr>
        <p:spPr>
          <a:xfrm>
            <a:off x="11591466" y="7191165"/>
            <a:ext cx="231116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5</a:t>
            </a:r>
          </a:p>
        </p:txBody>
      </p:sp>
      <p:sp>
        <p:nvSpPr>
          <p:cNvPr id="193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93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 name="2.1.5 进程的组织"/>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2.1.5 进程的组织</a:t>
            </a:r>
          </a:p>
        </p:txBody>
      </p:sp>
    </p:spTree>
    <p:extLst>
      <p:ext uri="{BB962C8B-B14F-4D97-AF65-F5344CB8AC3E}">
        <p14:creationId xmlns:p14="http://schemas.microsoft.com/office/powerpoint/2010/main" val="207875333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4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941"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942"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943"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944"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945"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946"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94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48"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949" name="程序的并发执行"/>
          <p:cNvSpPr/>
          <p:nvPr/>
        </p:nvSpPr>
        <p:spPr>
          <a:xfrm>
            <a:off x="15686933" y="2073439"/>
            <a:ext cx="513664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程序的并发执行</a:t>
            </a:r>
          </a:p>
        </p:txBody>
      </p:sp>
      <p:sp>
        <p:nvSpPr>
          <p:cNvPr id="1950" name="进程的概念"/>
          <p:cNvSpPr/>
          <p:nvPr/>
        </p:nvSpPr>
        <p:spPr>
          <a:xfrm>
            <a:off x="15686933" y="3061512"/>
            <a:ext cx="64049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进程的概念</a:t>
            </a:r>
          </a:p>
        </p:txBody>
      </p:sp>
      <p:sp>
        <p:nvSpPr>
          <p:cNvPr id="1951" name="进程控制块"/>
          <p:cNvSpPr/>
          <p:nvPr/>
        </p:nvSpPr>
        <p:spPr>
          <a:xfrm>
            <a:off x="15686933" y="4027216"/>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进程控制块</a:t>
            </a:r>
          </a:p>
        </p:txBody>
      </p:sp>
      <p:sp>
        <p:nvSpPr>
          <p:cNvPr id="1952" name="线条"/>
          <p:cNvSpPr/>
          <p:nvPr/>
        </p:nvSpPr>
        <p:spPr>
          <a:xfrm flipV="1">
            <a:off x="15366767" y="2370504"/>
            <a:ext cx="1" cy="4415977"/>
          </a:xfrm>
          <a:prstGeom prst="line">
            <a:avLst/>
          </a:prstGeom>
          <a:ln w="38100">
            <a:solidFill>
              <a:srgbClr val="000000"/>
            </a:solidFill>
            <a:miter lim="400000"/>
          </a:ln>
        </p:spPr>
        <p:txBody>
          <a:bodyPr lIns="50800" tIns="50800" rIns="50800" bIns="50800" anchor="ctr"/>
          <a:lstStyle/>
          <a:p>
            <a:pPr>
              <a:defRPr sz="3200"/>
            </a:pPr>
            <a:endParaRPr/>
          </a:p>
        </p:txBody>
      </p:sp>
      <p:sp>
        <p:nvSpPr>
          <p:cNvPr id="1953" name="线条"/>
          <p:cNvSpPr/>
          <p:nvPr/>
        </p:nvSpPr>
        <p:spPr>
          <a:xfrm>
            <a:off x="14797899" y="4095140"/>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1954" name="进程的状态"/>
          <p:cNvSpPr/>
          <p:nvPr/>
        </p:nvSpPr>
        <p:spPr>
          <a:xfrm>
            <a:off x="15686933" y="5014290"/>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进程的状态</a:t>
            </a:r>
          </a:p>
        </p:txBody>
      </p:sp>
      <p:sp>
        <p:nvSpPr>
          <p:cNvPr id="1955" name="进程的组织"/>
          <p:cNvSpPr/>
          <p:nvPr/>
        </p:nvSpPr>
        <p:spPr>
          <a:xfrm>
            <a:off x="15686933" y="5979995"/>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进程的组织</a:t>
            </a:r>
          </a:p>
        </p:txBody>
      </p:sp>
    </p:spTree>
    <p:extLst>
      <p:ext uri="{BB962C8B-B14F-4D97-AF65-F5344CB8AC3E}">
        <p14:creationId xmlns:p14="http://schemas.microsoft.com/office/powerpoint/2010/main" val="19584830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69"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197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71" name="创建"/>
          <p:cNvSpPr/>
          <p:nvPr/>
        </p:nvSpPr>
        <p:spPr>
          <a:xfrm>
            <a:off x="6666407" y="5953552"/>
            <a:ext cx="2347504"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1972" name="终止"/>
          <p:cNvSpPr/>
          <p:nvPr/>
        </p:nvSpPr>
        <p:spPr>
          <a:xfrm>
            <a:off x="15370089" y="5953552"/>
            <a:ext cx="2347505"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spTree>
    <p:extLst>
      <p:ext uri="{BB962C8B-B14F-4D97-AF65-F5344CB8AC3E}">
        <p14:creationId xmlns:p14="http://schemas.microsoft.com/office/powerpoint/2010/main" val="150897439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75"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197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77" name="创建"/>
          <p:cNvSpPr/>
          <p:nvPr/>
        </p:nvSpPr>
        <p:spPr>
          <a:xfrm>
            <a:off x="6666407" y="5953552"/>
            <a:ext cx="2347504"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1978" name="阻塞"/>
          <p:cNvSpPr/>
          <p:nvPr/>
        </p:nvSpPr>
        <p:spPr>
          <a:xfrm>
            <a:off x="9567634" y="5953552"/>
            <a:ext cx="2347505"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阻塞</a:t>
            </a:r>
          </a:p>
        </p:txBody>
      </p:sp>
      <p:sp>
        <p:nvSpPr>
          <p:cNvPr id="1979" name="唤醒"/>
          <p:cNvSpPr/>
          <p:nvPr/>
        </p:nvSpPr>
        <p:spPr>
          <a:xfrm>
            <a:off x="12468862" y="5953552"/>
            <a:ext cx="2347504"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唤醒</a:t>
            </a:r>
          </a:p>
        </p:txBody>
      </p:sp>
      <p:sp>
        <p:nvSpPr>
          <p:cNvPr id="1980" name="终止"/>
          <p:cNvSpPr/>
          <p:nvPr/>
        </p:nvSpPr>
        <p:spPr>
          <a:xfrm>
            <a:off x="15370089" y="5953552"/>
            <a:ext cx="2347505"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spTree>
    <p:extLst>
      <p:ext uri="{BB962C8B-B14F-4D97-AF65-F5344CB8AC3E}">
        <p14:creationId xmlns:p14="http://schemas.microsoft.com/office/powerpoint/2010/main" val="169830295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83"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198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85" name="创建"/>
          <p:cNvSpPr/>
          <p:nvPr/>
        </p:nvSpPr>
        <p:spPr>
          <a:xfrm>
            <a:off x="6666407" y="5953552"/>
            <a:ext cx="2347504"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1986" name="阻塞"/>
          <p:cNvSpPr/>
          <p:nvPr/>
        </p:nvSpPr>
        <p:spPr>
          <a:xfrm>
            <a:off x="9567634" y="5953552"/>
            <a:ext cx="2347505" cy="1808896"/>
          </a:xfrm>
          <a:prstGeom prst="rect">
            <a:avLst/>
          </a:prstGeom>
          <a:blipFill>
            <a:blip r:embed="rId2">
              <a:alphaModFix amt="20371"/>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阻塞</a:t>
            </a:r>
          </a:p>
        </p:txBody>
      </p:sp>
      <p:sp>
        <p:nvSpPr>
          <p:cNvPr id="1987" name="唤醒"/>
          <p:cNvSpPr/>
          <p:nvPr/>
        </p:nvSpPr>
        <p:spPr>
          <a:xfrm>
            <a:off x="12468862" y="5953552"/>
            <a:ext cx="2347504" cy="1808896"/>
          </a:xfrm>
          <a:prstGeom prst="rect">
            <a:avLst/>
          </a:prstGeom>
          <a:blipFill>
            <a:blip r:embed="rId2">
              <a:alphaModFix amt="20371"/>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唤醒</a:t>
            </a:r>
          </a:p>
        </p:txBody>
      </p:sp>
      <p:sp>
        <p:nvSpPr>
          <p:cNvPr id="1988" name="终止"/>
          <p:cNvSpPr/>
          <p:nvPr/>
        </p:nvSpPr>
        <p:spPr>
          <a:xfrm>
            <a:off x="15370089" y="5953552"/>
            <a:ext cx="2347505" cy="1808896"/>
          </a:xfrm>
          <a:prstGeom prst="rect">
            <a:avLst/>
          </a:prstGeom>
          <a:blipFill>
            <a:blip r:embed="rId2">
              <a:alphaModFix amt="20371"/>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sp>
        <p:nvSpPr>
          <p:cNvPr id="1989" name="进程的创建"/>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进程的创建</a:t>
            </a:r>
          </a:p>
        </p:txBody>
      </p:sp>
      <p:sp>
        <p:nvSpPr>
          <p:cNvPr id="1990"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pic>
        <p:nvPicPr>
          <p:cNvPr id="1991" name="屏幕快照 2019-03-03 下午8.11.51.png" descr="屏幕快照 2019-03-03 下午8.11.51.png"/>
          <p:cNvPicPr>
            <a:picLocks noChangeAspect="1"/>
          </p:cNvPicPr>
          <p:nvPr/>
        </p:nvPicPr>
        <p:blipFill>
          <a:blip r:embed="rId4">
            <a:extLst/>
          </a:blip>
          <a:stretch>
            <a:fillRect/>
          </a:stretch>
        </p:blipFill>
        <p:spPr>
          <a:xfrm>
            <a:off x="20832246" y="873448"/>
            <a:ext cx="2890851" cy="1808895"/>
          </a:xfrm>
          <a:prstGeom prst="rect">
            <a:avLst/>
          </a:prstGeom>
          <a:ln w="12700">
            <a:miter lim="400000"/>
          </a:ln>
        </p:spPr>
      </p:pic>
    </p:spTree>
    <p:extLst>
      <p:ext uri="{BB962C8B-B14F-4D97-AF65-F5344CB8AC3E}">
        <p14:creationId xmlns:p14="http://schemas.microsoft.com/office/powerpoint/2010/main" val="117262921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94"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199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96" name="🤔️什么情况下需要创建新进程呢？"/>
          <p:cNvSpPr/>
          <p:nvPr/>
        </p:nvSpPr>
        <p:spPr>
          <a:xfrm>
            <a:off x="850481" y="2420376"/>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🤔️什么情况下需要创建新进程呢？</a:t>
            </a:r>
          </a:p>
        </p:txBody>
      </p:sp>
      <p:sp>
        <p:nvSpPr>
          <p:cNvPr id="1997" name="进程的创建"/>
          <p:cNvSpPr/>
          <p:nvPr/>
        </p:nvSpPr>
        <p:spPr>
          <a:xfrm>
            <a:off x="593940" y="883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进程的创建</a:t>
            </a:r>
          </a:p>
        </p:txBody>
      </p:sp>
      <p:pic>
        <p:nvPicPr>
          <p:cNvPr id="1999" name="屏幕快照 2019-03-03 下午8.11.51.png" descr="屏幕快照 2019-03-03 下午8.11.51.png"/>
          <p:cNvPicPr>
            <a:picLocks noChangeAspect="1"/>
          </p:cNvPicPr>
          <p:nvPr/>
        </p:nvPicPr>
        <p:blipFill>
          <a:blip r:embed="rId3">
            <a:extLst/>
          </a:blip>
          <a:stretch>
            <a:fillRect/>
          </a:stretch>
        </p:blipFill>
        <p:spPr>
          <a:xfrm>
            <a:off x="20832246" y="873448"/>
            <a:ext cx="2890851" cy="1808895"/>
          </a:xfrm>
          <a:prstGeom prst="rect">
            <a:avLst/>
          </a:prstGeom>
          <a:ln w="12700">
            <a:miter lim="400000"/>
          </a:ln>
        </p:spPr>
      </p:pic>
      <p:sp>
        <p:nvSpPr>
          <p:cNvPr id="9"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92178798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02"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0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004" name="🤔️什么情况下需要创建新进程呢？"/>
          <p:cNvSpPr/>
          <p:nvPr/>
        </p:nvSpPr>
        <p:spPr>
          <a:xfrm>
            <a:off x="850481" y="2420376"/>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🤔️什么情况下需要创建新进程呢？</a:t>
            </a:r>
          </a:p>
        </p:txBody>
      </p:sp>
      <p:sp>
        <p:nvSpPr>
          <p:cNvPr id="2005" name="用户登录"/>
          <p:cNvSpPr/>
          <p:nvPr/>
        </p:nvSpPr>
        <p:spPr>
          <a:xfrm>
            <a:off x="1082047"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用户登录</a:t>
            </a:r>
          </a:p>
        </p:txBody>
      </p:sp>
      <p:sp>
        <p:nvSpPr>
          <p:cNvPr id="2006" name="作业调度"/>
          <p:cNvSpPr/>
          <p:nvPr/>
        </p:nvSpPr>
        <p:spPr>
          <a:xfrm>
            <a:off x="4342981"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作业调度</a:t>
            </a:r>
          </a:p>
        </p:txBody>
      </p:sp>
      <p:sp>
        <p:nvSpPr>
          <p:cNvPr id="2007" name="提供服务"/>
          <p:cNvSpPr/>
          <p:nvPr/>
        </p:nvSpPr>
        <p:spPr>
          <a:xfrm>
            <a:off x="7603915"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提供服务</a:t>
            </a:r>
          </a:p>
        </p:txBody>
      </p:sp>
      <p:sp>
        <p:nvSpPr>
          <p:cNvPr id="2008" name="应用请求"/>
          <p:cNvSpPr/>
          <p:nvPr/>
        </p:nvSpPr>
        <p:spPr>
          <a:xfrm>
            <a:off x="10864850"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应用请求</a:t>
            </a:r>
          </a:p>
        </p:txBody>
      </p:sp>
      <p:sp>
        <p:nvSpPr>
          <p:cNvPr id="2009" name="进程的创建"/>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进程的创建</a:t>
            </a:r>
          </a:p>
        </p:txBody>
      </p:sp>
      <p:pic>
        <p:nvPicPr>
          <p:cNvPr id="2011" name="屏幕快照 2019-03-03 下午8.11.51.png" descr="屏幕快照 2019-03-03 下午8.11.51.png"/>
          <p:cNvPicPr>
            <a:picLocks noChangeAspect="1"/>
          </p:cNvPicPr>
          <p:nvPr/>
        </p:nvPicPr>
        <p:blipFill>
          <a:blip r:embed="rId4">
            <a:extLst/>
          </a:blip>
          <a:stretch>
            <a:fillRect/>
          </a:stretch>
        </p:blipFill>
        <p:spPr>
          <a:xfrm>
            <a:off x="20832246" y="873448"/>
            <a:ext cx="2890851" cy="1808895"/>
          </a:xfrm>
          <a:prstGeom prst="rect">
            <a:avLst/>
          </a:prstGeom>
          <a:ln w="12700">
            <a:miter lim="400000"/>
          </a:ln>
        </p:spPr>
      </p:pic>
      <p:sp>
        <p:nvSpPr>
          <p:cNvPr id="13"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54365124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16"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1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018" name="🤔️什么情况下需要创建新进程呢？"/>
          <p:cNvSpPr/>
          <p:nvPr/>
        </p:nvSpPr>
        <p:spPr>
          <a:xfrm>
            <a:off x="850481" y="2420376"/>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🤔️什么情况下需要创建新进程呢？</a:t>
            </a:r>
          </a:p>
        </p:txBody>
      </p:sp>
      <p:sp>
        <p:nvSpPr>
          <p:cNvPr id="2019" name="🤔️如何创建新进程？／创建新进程的步骤？"/>
          <p:cNvSpPr/>
          <p:nvPr/>
        </p:nvSpPr>
        <p:spPr>
          <a:xfrm>
            <a:off x="772913" y="5571782"/>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🤔️如何创建新进程？／创建新进程的步骤？</a:t>
            </a:r>
          </a:p>
        </p:txBody>
      </p:sp>
      <p:sp>
        <p:nvSpPr>
          <p:cNvPr id="2020" name="进程的创建"/>
          <p:cNvSpPr/>
          <p:nvPr/>
        </p:nvSpPr>
        <p:spPr>
          <a:xfrm>
            <a:off x="593940" y="883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进程的创建</a:t>
            </a:r>
          </a:p>
        </p:txBody>
      </p:sp>
      <p:sp>
        <p:nvSpPr>
          <p:cNvPr id="2022" name="用户登录"/>
          <p:cNvSpPr/>
          <p:nvPr/>
        </p:nvSpPr>
        <p:spPr>
          <a:xfrm>
            <a:off x="1082047"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用户登录</a:t>
            </a:r>
          </a:p>
        </p:txBody>
      </p:sp>
      <p:sp>
        <p:nvSpPr>
          <p:cNvPr id="2023" name="作业调度"/>
          <p:cNvSpPr/>
          <p:nvPr/>
        </p:nvSpPr>
        <p:spPr>
          <a:xfrm>
            <a:off x="4342981"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作业调度</a:t>
            </a:r>
          </a:p>
        </p:txBody>
      </p:sp>
      <p:sp>
        <p:nvSpPr>
          <p:cNvPr id="2024" name="提供服务"/>
          <p:cNvSpPr/>
          <p:nvPr/>
        </p:nvSpPr>
        <p:spPr>
          <a:xfrm>
            <a:off x="7603915"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提供服务</a:t>
            </a:r>
          </a:p>
        </p:txBody>
      </p:sp>
      <p:sp>
        <p:nvSpPr>
          <p:cNvPr id="2025" name="应用请求"/>
          <p:cNvSpPr/>
          <p:nvPr/>
        </p:nvSpPr>
        <p:spPr>
          <a:xfrm>
            <a:off x="10864850"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应用请求</a:t>
            </a:r>
          </a:p>
        </p:txBody>
      </p:sp>
      <p:pic>
        <p:nvPicPr>
          <p:cNvPr id="2026" name="屏幕快照 2019-03-03 下午8.11.51.png" descr="屏幕快照 2019-03-03 下午8.11.51.png"/>
          <p:cNvPicPr>
            <a:picLocks noChangeAspect="1"/>
          </p:cNvPicPr>
          <p:nvPr/>
        </p:nvPicPr>
        <p:blipFill>
          <a:blip r:embed="rId3">
            <a:extLst/>
          </a:blip>
          <a:stretch>
            <a:fillRect/>
          </a:stretch>
        </p:blipFill>
        <p:spPr>
          <a:xfrm>
            <a:off x="20832246" y="873448"/>
            <a:ext cx="2890851" cy="1808895"/>
          </a:xfrm>
          <a:prstGeom prst="rect">
            <a:avLst/>
          </a:prstGeom>
          <a:ln w="12700">
            <a:miter lim="400000"/>
          </a:ln>
        </p:spPr>
      </p:pic>
      <p:sp>
        <p:nvSpPr>
          <p:cNvPr id="14"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33724250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29"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3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031" name="🤔️如何创建新进程？／创建新进程的步骤？"/>
          <p:cNvSpPr/>
          <p:nvPr/>
        </p:nvSpPr>
        <p:spPr>
          <a:xfrm>
            <a:off x="772913" y="5571782"/>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🤔️如何创建新进程？／创建新进程的步骤？</a:t>
            </a:r>
          </a:p>
        </p:txBody>
      </p:sp>
      <p:sp>
        <p:nvSpPr>
          <p:cNvPr id="2032" name="1.申请空白PCB"/>
          <p:cNvSpPr/>
          <p:nvPr/>
        </p:nvSpPr>
        <p:spPr>
          <a:xfrm>
            <a:off x="992944" y="7147486"/>
            <a:ext cx="452457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1.申请空白PCB</a:t>
            </a:r>
          </a:p>
        </p:txBody>
      </p:sp>
      <p:sp>
        <p:nvSpPr>
          <p:cNvPr id="2033" name="2.为新进程分配资源"/>
          <p:cNvSpPr/>
          <p:nvPr/>
        </p:nvSpPr>
        <p:spPr>
          <a:xfrm>
            <a:off x="1028290" y="8393911"/>
            <a:ext cx="5723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2.为新进程分配资源</a:t>
            </a:r>
          </a:p>
        </p:txBody>
      </p:sp>
      <p:sp>
        <p:nvSpPr>
          <p:cNvPr id="2034" name="3.初始化进程控制块"/>
          <p:cNvSpPr/>
          <p:nvPr/>
        </p:nvSpPr>
        <p:spPr>
          <a:xfrm>
            <a:off x="1028290" y="9640337"/>
            <a:ext cx="5723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3.初始化进程控制块</a:t>
            </a:r>
          </a:p>
        </p:txBody>
      </p:sp>
      <p:sp>
        <p:nvSpPr>
          <p:cNvPr id="2035" name="4.将新进程插入到就绪队列"/>
          <p:cNvSpPr/>
          <p:nvPr/>
        </p:nvSpPr>
        <p:spPr>
          <a:xfrm>
            <a:off x="1003955" y="10886762"/>
            <a:ext cx="7628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4.将新进程插入到就绪队列</a:t>
            </a:r>
          </a:p>
        </p:txBody>
      </p:sp>
      <p:sp>
        <p:nvSpPr>
          <p:cNvPr id="2036" name="进程的创建"/>
          <p:cNvSpPr/>
          <p:nvPr/>
        </p:nvSpPr>
        <p:spPr>
          <a:xfrm>
            <a:off x="593940" y="883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进程的创建</a:t>
            </a:r>
          </a:p>
        </p:txBody>
      </p:sp>
      <p:sp>
        <p:nvSpPr>
          <p:cNvPr id="2038" name="🤔️什么情况下需要创建新进程呢？"/>
          <p:cNvSpPr/>
          <p:nvPr/>
        </p:nvSpPr>
        <p:spPr>
          <a:xfrm>
            <a:off x="850481" y="2420376"/>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🤔️什么情况下需要创建新进程呢？</a:t>
            </a:r>
          </a:p>
        </p:txBody>
      </p:sp>
      <p:sp>
        <p:nvSpPr>
          <p:cNvPr id="2039" name="用户登录"/>
          <p:cNvSpPr/>
          <p:nvPr/>
        </p:nvSpPr>
        <p:spPr>
          <a:xfrm>
            <a:off x="1082047"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用户登录</a:t>
            </a:r>
          </a:p>
        </p:txBody>
      </p:sp>
      <p:sp>
        <p:nvSpPr>
          <p:cNvPr id="2040" name="作业调度"/>
          <p:cNvSpPr/>
          <p:nvPr/>
        </p:nvSpPr>
        <p:spPr>
          <a:xfrm>
            <a:off x="4342981"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作业调度</a:t>
            </a:r>
          </a:p>
        </p:txBody>
      </p:sp>
      <p:sp>
        <p:nvSpPr>
          <p:cNvPr id="2041" name="提供服务"/>
          <p:cNvSpPr/>
          <p:nvPr/>
        </p:nvSpPr>
        <p:spPr>
          <a:xfrm>
            <a:off x="7603915"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提供服务</a:t>
            </a:r>
          </a:p>
        </p:txBody>
      </p:sp>
      <p:sp>
        <p:nvSpPr>
          <p:cNvPr id="2042" name="应用请求"/>
          <p:cNvSpPr/>
          <p:nvPr/>
        </p:nvSpPr>
        <p:spPr>
          <a:xfrm>
            <a:off x="10864850" y="3653837"/>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应用请求</a:t>
            </a:r>
          </a:p>
        </p:txBody>
      </p:sp>
      <p:pic>
        <p:nvPicPr>
          <p:cNvPr id="2043" name="屏幕快照 2019-03-03 下午8.11.51.png" descr="屏幕快照 2019-03-03 下午8.11.51.png"/>
          <p:cNvPicPr>
            <a:picLocks noChangeAspect="1"/>
          </p:cNvPicPr>
          <p:nvPr/>
        </p:nvPicPr>
        <p:blipFill>
          <a:blip r:embed="rId3">
            <a:extLst/>
          </a:blip>
          <a:stretch>
            <a:fillRect/>
          </a:stretch>
        </p:blipFill>
        <p:spPr>
          <a:xfrm>
            <a:off x="20832246" y="873448"/>
            <a:ext cx="2890851" cy="1808895"/>
          </a:xfrm>
          <a:prstGeom prst="rect">
            <a:avLst/>
          </a:prstGeom>
          <a:ln w="12700">
            <a:miter lim="400000"/>
          </a:ln>
        </p:spPr>
      </p:pic>
      <p:sp>
        <p:nvSpPr>
          <p:cNvPr id="18"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82538668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46"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4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048" name="创建新进程的步骤正确排序是______。"/>
          <p:cNvSpPr/>
          <p:nvPr/>
        </p:nvSpPr>
        <p:spPr>
          <a:xfrm>
            <a:off x="4759525" y="4096087"/>
            <a:ext cx="1090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创建新进程的步骤正确排序是______。</a:t>
            </a:r>
          </a:p>
        </p:txBody>
      </p:sp>
      <p:sp>
        <p:nvSpPr>
          <p:cNvPr id="2049" name="C. 申请空白PCB"/>
          <p:cNvSpPr/>
          <p:nvPr/>
        </p:nvSpPr>
        <p:spPr>
          <a:xfrm>
            <a:off x="4885025" y="8403810"/>
            <a:ext cx="4806417"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C. 申请空白PCB</a:t>
            </a:r>
          </a:p>
        </p:txBody>
      </p:sp>
      <p:sp>
        <p:nvSpPr>
          <p:cNvPr id="2050" name="D. 为新进程分配资源"/>
          <p:cNvSpPr/>
          <p:nvPr/>
        </p:nvSpPr>
        <p:spPr>
          <a:xfrm>
            <a:off x="11616008" y="8403810"/>
            <a:ext cx="6005725"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D. 为新进程分配资源</a:t>
            </a:r>
          </a:p>
        </p:txBody>
      </p:sp>
      <p:sp>
        <p:nvSpPr>
          <p:cNvPr id="2051" name="A. 初始化进程控制块"/>
          <p:cNvSpPr/>
          <p:nvPr/>
        </p:nvSpPr>
        <p:spPr>
          <a:xfrm>
            <a:off x="4923793" y="6665354"/>
            <a:ext cx="600572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A. 初始化进程控制块</a:t>
            </a:r>
          </a:p>
        </p:txBody>
      </p:sp>
      <p:sp>
        <p:nvSpPr>
          <p:cNvPr id="2052" name="B. 将新进程插入到就绪队列"/>
          <p:cNvSpPr/>
          <p:nvPr/>
        </p:nvSpPr>
        <p:spPr>
          <a:xfrm>
            <a:off x="11588252" y="6665354"/>
            <a:ext cx="791072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B. 将新进程插入到就绪队列</a:t>
            </a:r>
          </a:p>
        </p:txBody>
      </p:sp>
      <p:sp>
        <p:nvSpPr>
          <p:cNvPr id="2054" name="进程的创建"/>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进程的创建</a:t>
            </a:r>
          </a:p>
        </p:txBody>
      </p:sp>
      <p:pic>
        <p:nvPicPr>
          <p:cNvPr id="2055" name="屏幕快照 2019-03-03 下午8.11.51.png" descr="屏幕快照 2019-03-03 下午8.11.51.png"/>
          <p:cNvPicPr>
            <a:picLocks noChangeAspect="1"/>
          </p:cNvPicPr>
          <p:nvPr/>
        </p:nvPicPr>
        <p:blipFill>
          <a:blip r:embed="rId3">
            <a:extLst/>
          </a:blip>
          <a:stretch>
            <a:fillRect/>
          </a:stretch>
        </p:blipFill>
        <p:spPr>
          <a:xfrm>
            <a:off x="20832246" y="873448"/>
            <a:ext cx="2890851" cy="1808895"/>
          </a:xfrm>
          <a:prstGeom prst="rect">
            <a:avLst/>
          </a:prstGeom>
          <a:ln w="12700">
            <a:miter lim="400000"/>
          </a:ln>
        </p:spPr>
      </p:pic>
      <p:sp>
        <p:nvSpPr>
          <p:cNvPr id="13"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16770715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5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959"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960"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961"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962"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963"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964"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96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6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57246639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58"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5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060" name="创建新进程的步骤正确排序是______。"/>
          <p:cNvSpPr/>
          <p:nvPr/>
        </p:nvSpPr>
        <p:spPr>
          <a:xfrm>
            <a:off x="4759525" y="4096087"/>
            <a:ext cx="1090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创建新进程的步骤正确排序是______。</a:t>
            </a:r>
          </a:p>
        </p:txBody>
      </p:sp>
      <p:sp>
        <p:nvSpPr>
          <p:cNvPr id="2061" name="C. 申请空白PCB"/>
          <p:cNvSpPr/>
          <p:nvPr/>
        </p:nvSpPr>
        <p:spPr>
          <a:xfrm>
            <a:off x="4885025" y="8403810"/>
            <a:ext cx="4806417"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C. 申请空白PCB</a:t>
            </a:r>
          </a:p>
        </p:txBody>
      </p:sp>
      <p:sp>
        <p:nvSpPr>
          <p:cNvPr id="2062" name="D. 为新进程分配资源"/>
          <p:cNvSpPr/>
          <p:nvPr/>
        </p:nvSpPr>
        <p:spPr>
          <a:xfrm>
            <a:off x="11616008" y="8403810"/>
            <a:ext cx="6005725"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D. 为新进程分配资源</a:t>
            </a:r>
          </a:p>
        </p:txBody>
      </p:sp>
      <p:sp>
        <p:nvSpPr>
          <p:cNvPr id="2063" name="A. 初始化进程控制块"/>
          <p:cNvSpPr/>
          <p:nvPr/>
        </p:nvSpPr>
        <p:spPr>
          <a:xfrm>
            <a:off x="4923793" y="6665354"/>
            <a:ext cx="600572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A. 初始化进程控制块</a:t>
            </a:r>
          </a:p>
        </p:txBody>
      </p:sp>
      <p:sp>
        <p:nvSpPr>
          <p:cNvPr id="2064" name="B. 将新进程插入到就绪队列"/>
          <p:cNvSpPr/>
          <p:nvPr/>
        </p:nvSpPr>
        <p:spPr>
          <a:xfrm>
            <a:off x="11588252" y="6665354"/>
            <a:ext cx="791072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B. 将新进程插入到就绪队列</a:t>
            </a:r>
          </a:p>
        </p:txBody>
      </p:sp>
      <p:sp>
        <p:nvSpPr>
          <p:cNvPr id="2065" name="CDAB"/>
          <p:cNvSpPr/>
          <p:nvPr/>
        </p:nvSpPr>
        <p:spPr>
          <a:xfrm>
            <a:off x="13138849" y="3935614"/>
            <a:ext cx="194860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CDAB</a:t>
            </a:r>
          </a:p>
        </p:txBody>
      </p:sp>
      <p:sp>
        <p:nvSpPr>
          <p:cNvPr id="2067" name="进程的创建"/>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进程的创建</a:t>
            </a:r>
          </a:p>
        </p:txBody>
      </p:sp>
      <p:pic>
        <p:nvPicPr>
          <p:cNvPr id="2068" name="屏幕快照 2019-03-03 下午8.11.51.png" descr="屏幕快照 2019-03-03 下午8.11.51.png"/>
          <p:cNvPicPr>
            <a:picLocks noChangeAspect="1"/>
          </p:cNvPicPr>
          <p:nvPr/>
        </p:nvPicPr>
        <p:blipFill>
          <a:blip r:embed="rId3">
            <a:extLst/>
          </a:blip>
          <a:stretch>
            <a:fillRect/>
          </a:stretch>
        </p:blipFill>
        <p:spPr>
          <a:xfrm>
            <a:off x="20832246" y="873448"/>
            <a:ext cx="2890851" cy="1808895"/>
          </a:xfrm>
          <a:prstGeom prst="rect">
            <a:avLst/>
          </a:prstGeom>
          <a:ln w="12700">
            <a:miter lim="400000"/>
          </a:ln>
        </p:spPr>
      </p:pic>
      <p:sp>
        <p:nvSpPr>
          <p:cNvPr id="14"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81941348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71"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72" name="1604…"/>
          <p:cNvSpPr/>
          <p:nvPr/>
        </p:nvSpPr>
        <p:spPr>
          <a:xfrm>
            <a:off x="2740210" y="3454399"/>
            <a:ext cx="18903580"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1604</a:t>
            </a:r>
          </a:p>
          <a:p>
            <a:pPr algn="l">
              <a:defRPr sz="4800">
                <a:latin typeface="Lantinghei SC Extralight"/>
                <a:ea typeface="Lantinghei SC Extralight"/>
                <a:cs typeface="Lantinghei SC Extralight"/>
                <a:sym typeface="Lantinghei SC Extralight"/>
              </a:defRPr>
            </a:pPr>
            <a:r>
              <a:t>为一个程序分配一个工作区和建立—进程控制块，并置进程为就绪态，这个操作是（）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终止</a:t>
            </a:r>
          </a:p>
          <a:p>
            <a:pPr algn="l">
              <a:defRPr sz="4800">
                <a:latin typeface="Lantinghei SC Extralight"/>
                <a:ea typeface="Lantinghei SC Extralight"/>
                <a:cs typeface="Lantinghei SC Extralight"/>
                <a:sym typeface="Lantinghei SC Extralight"/>
              </a:defRPr>
            </a:pPr>
            <a:r>
              <a:t>B. 创建</a:t>
            </a:r>
          </a:p>
          <a:p>
            <a:pPr algn="l">
              <a:defRPr sz="4800">
                <a:latin typeface="Lantinghei SC Extralight"/>
                <a:ea typeface="Lantinghei SC Extralight"/>
                <a:cs typeface="Lantinghei SC Extralight"/>
                <a:sym typeface="Lantinghei SC Extralight"/>
              </a:defRPr>
            </a:pPr>
            <a:r>
              <a:t>C. 阻塞</a:t>
            </a:r>
          </a:p>
          <a:p>
            <a:pPr algn="l">
              <a:defRPr sz="4800">
                <a:latin typeface="Lantinghei SC Extralight"/>
                <a:ea typeface="Lantinghei SC Extralight"/>
                <a:cs typeface="Lantinghei SC Extralight"/>
                <a:sym typeface="Lantinghei SC Extralight"/>
              </a:defRPr>
            </a:pPr>
            <a:r>
              <a:t>D. 唤醒</a:t>
            </a:r>
          </a:p>
        </p:txBody>
      </p:sp>
      <p:sp>
        <p:nvSpPr>
          <p:cNvPr id="2073"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7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6978057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7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78" name="1604…"/>
          <p:cNvSpPr/>
          <p:nvPr/>
        </p:nvSpPr>
        <p:spPr>
          <a:xfrm>
            <a:off x="2740210" y="3454399"/>
            <a:ext cx="18903580"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1604</a:t>
            </a:r>
          </a:p>
          <a:p>
            <a:pPr algn="l">
              <a:defRPr sz="4800">
                <a:latin typeface="Lantinghei SC Extralight"/>
                <a:ea typeface="Lantinghei SC Extralight"/>
                <a:cs typeface="Lantinghei SC Extralight"/>
                <a:sym typeface="Lantinghei SC Extralight"/>
              </a:defRPr>
            </a:pPr>
            <a:r>
              <a:t>为一个程序分配一个工作区和建立—进程控制块，并置进程为就绪态，这个操作是（</a:t>
            </a:r>
            <a:r>
              <a:rPr>
                <a:solidFill>
                  <a:schemeClr val="accent5"/>
                </a:solidFill>
                <a:latin typeface="Lantinghei SC Demibold"/>
                <a:ea typeface="Lantinghei SC Demibold"/>
                <a:cs typeface="Lantinghei SC Demibold"/>
                <a:sym typeface="Lantinghei SC Demibold"/>
              </a:rPr>
              <a:t>B</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终止</a:t>
            </a:r>
          </a:p>
          <a:p>
            <a:pPr algn="l">
              <a:defRPr sz="4800">
                <a:solidFill>
                  <a:schemeClr val="accent5"/>
                </a:solidFill>
                <a:latin typeface="Lantinghei SC Extralight"/>
                <a:ea typeface="Lantinghei SC Extralight"/>
                <a:cs typeface="Lantinghei SC Extralight"/>
                <a:sym typeface="Lantinghei SC Extralight"/>
              </a:defRPr>
            </a:pPr>
            <a:r>
              <a:t>B. 创建</a:t>
            </a:r>
          </a:p>
          <a:p>
            <a:pPr algn="l">
              <a:defRPr sz="4800">
                <a:latin typeface="Lantinghei SC Extralight"/>
                <a:ea typeface="Lantinghei SC Extralight"/>
                <a:cs typeface="Lantinghei SC Extralight"/>
                <a:sym typeface="Lantinghei SC Extralight"/>
              </a:defRPr>
            </a:pPr>
            <a:r>
              <a:t>C. 阻塞</a:t>
            </a:r>
          </a:p>
          <a:p>
            <a:pPr algn="l">
              <a:defRPr sz="4800">
                <a:latin typeface="Lantinghei SC Extralight"/>
                <a:ea typeface="Lantinghei SC Extralight"/>
                <a:cs typeface="Lantinghei SC Extralight"/>
                <a:sym typeface="Lantinghei SC Extralight"/>
              </a:defRPr>
            </a:pPr>
            <a:r>
              <a:t>D. 唤醒</a:t>
            </a:r>
          </a:p>
        </p:txBody>
      </p:sp>
      <p:sp>
        <p:nvSpPr>
          <p:cNvPr id="2079"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8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27596872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8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84" name="控制进程的操作中，创建的功能是（ ）…"/>
          <p:cNvSpPr/>
          <p:nvPr/>
        </p:nvSpPr>
        <p:spPr>
          <a:xfrm>
            <a:off x="5235178" y="4187355"/>
            <a:ext cx="1391364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控制进程的操作中，创建的功能是（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分配工作区、建立进程控制块、置进程为运行态</a:t>
            </a:r>
          </a:p>
          <a:p>
            <a:pPr algn="l">
              <a:defRPr sz="4800">
                <a:latin typeface="Lantinghei SC Extralight"/>
                <a:ea typeface="Lantinghei SC Extralight"/>
                <a:cs typeface="Lantinghei SC Extralight"/>
                <a:sym typeface="Lantinghei SC Extralight"/>
              </a:defRPr>
            </a:pPr>
            <a:r>
              <a:t>B. 分配工作区、建立进程控制块、置进程为就绪态</a:t>
            </a:r>
          </a:p>
          <a:p>
            <a:pPr algn="l">
              <a:defRPr sz="4800">
                <a:latin typeface="Lantinghei SC Extralight"/>
                <a:ea typeface="Lantinghei SC Extralight"/>
                <a:cs typeface="Lantinghei SC Extralight"/>
                <a:sym typeface="Lantinghei SC Extralight"/>
              </a:defRPr>
            </a:pPr>
            <a:r>
              <a:t>C. 分配工作区、建立进程控制块、置进程为等待态</a:t>
            </a:r>
          </a:p>
          <a:p>
            <a:pPr algn="l">
              <a:defRPr sz="4800">
                <a:latin typeface="Lantinghei SC Extralight"/>
                <a:ea typeface="Lantinghei SC Extralight"/>
                <a:cs typeface="Lantinghei SC Extralight"/>
                <a:sym typeface="Lantinghei SC Extralight"/>
              </a:defRPr>
            </a:pPr>
            <a:r>
              <a:t>D. 分配工作区、建立进程控制块、置进程为挂起态</a:t>
            </a:r>
          </a:p>
        </p:txBody>
      </p:sp>
      <p:sp>
        <p:nvSpPr>
          <p:cNvPr id="2085"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8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178921762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89"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90" name="控制进程的操作中，创建的功能是（ B）…"/>
          <p:cNvSpPr/>
          <p:nvPr/>
        </p:nvSpPr>
        <p:spPr>
          <a:xfrm>
            <a:off x="5235178" y="4187355"/>
            <a:ext cx="1391364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控制进程的操作中，创建的功能是（ </a:t>
            </a:r>
            <a:r>
              <a:rPr>
                <a:solidFill>
                  <a:schemeClr val="accent5"/>
                </a:solidFill>
                <a:latin typeface="Lantinghei SC Demibold"/>
                <a:ea typeface="Lantinghei SC Demibold"/>
                <a:cs typeface="Lantinghei SC Demibold"/>
                <a:sym typeface="Lantinghei SC Demibold"/>
              </a:rPr>
              <a:t>B</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分配工作区、建立进程控制块、置进程为运行态</a:t>
            </a:r>
          </a:p>
          <a:p>
            <a:pPr algn="l">
              <a:defRPr sz="4800">
                <a:solidFill>
                  <a:schemeClr val="accent5"/>
                </a:solidFill>
                <a:latin typeface="Lantinghei SC Extralight"/>
                <a:ea typeface="Lantinghei SC Extralight"/>
                <a:cs typeface="Lantinghei SC Extralight"/>
                <a:sym typeface="Lantinghei SC Extralight"/>
              </a:defRPr>
            </a:pPr>
            <a:r>
              <a:t>B. 分配工作区、建立进程控制块、置进程为就绪态</a:t>
            </a:r>
          </a:p>
          <a:p>
            <a:pPr algn="l">
              <a:defRPr sz="4800">
                <a:latin typeface="Lantinghei SC Extralight"/>
                <a:ea typeface="Lantinghei SC Extralight"/>
                <a:cs typeface="Lantinghei SC Extralight"/>
                <a:sym typeface="Lantinghei SC Extralight"/>
              </a:defRPr>
            </a:pPr>
            <a:r>
              <a:t>C. 分配工作区、建立进程控制块、置进程为等待态</a:t>
            </a:r>
          </a:p>
          <a:p>
            <a:pPr algn="l">
              <a:defRPr sz="4800">
                <a:latin typeface="Lantinghei SC Extralight"/>
                <a:ea typeface="Lantinghei SC Extralight"/>
                <a:cs typeface="Lantinghei SC Extralight"/>
                <a:sym typeface="Lantinghei SC Extralight"/>
              </a:defRPr>
            </a:pPr>
            <a:r>
              <a:t>D. 分配工作区、建立进程控制块、置进程为挂起态</a:t>
            </a:r>
          </a:p>
        </p:txBody>
      </p:sp>
      <p:sp>
        <p:nvSpPr>
          <p:cNvPr id="2091"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9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2.1 进程的创建"/>
          <p:cNvSpPr/>
          <p:nvPr/>
        </p:nvSpPr>
        <p:spPr>
          <a:xfrm>
            <a:off x="355574" y="13552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2.2.1 进程的创建</a:t>
            </a:r>
          </a:p>
        </p:txBody>
      </p:sp>
    </p:spTree>
    <p:extLst>
      <p:ext uri="{BB962C8B-B14F-4D97-AF65-F5344CB8AC3E}">
        <p14:creationId xmlns:p14="http://schemas.microsoft.com/office/powerpoint/2010/main" val="16708082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95"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09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097" name="创建"/>
          <p:cNvSpPr/>
          <p:nvPr/>
        </p:nvSpPr>
        <p:spPr>
          <a:xfrm>
            <a:off x="6666407" y="5953552"/>
            <a:ext cx="2347504" cy="1808896"/>
          </a:xfrm>
          <a:prstGeom prst="rect">
            <a:avLst/>
          </a:prstGeom>
          <a:blipFill>
            <a:blip r:embed="rId2">
              <a:alphaModFix amt="1970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2098" name="阻塞"/>
          <p:cNvSpPr/>
          <p:nvPr/>
        </p:nvSpPr>
        <p:spPr>
          <a:xfrm>
            <a:off x="9567634" y="5953552"/>
            <a:ext cx="2347505"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阻塞</a:t>
            </a:r>
          </a:p>
        </p:txBody>
      </p:sp>
      <p:sp>
        <p:nvSpPr>
          <p:cNvPr id="2099" name="唤醒"/>
          <p:cNvSpPr/>
          <p:nvPr/>
        </p:nvSpPr>
        <p:spPr>
          <a:xfrm>
            <a:off x="12468862" y="5953552"/>
            <a:ext cx="2347504" cy="1808896"/>
          </a:xfrm>
          <a:prstGeom prst="rect">
            <a:avLst/>
          </a:prstGeom>
          <a:blipFill>
            <a:blip r:embed="rId2">
              <a:alphaModFix amt="1970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唤醒</a:t>
            </a:r>
          </a:p>
        </p:txBody>
      </p:sp>
      <p:sp>
        <p:nvSpPr>
          <p:cNvPr id="2100" name="终止"/>
          <p:cNvSpPr/>
          <p:nvPr/>
        </p:nvSpPr>
        <p:spPr>
          <a:xfrm>
            <a:off x="15370089" y="5953552"/>
            <a:ext cx="2347505" cy="1808896"/>
          </a:xfrm>
          <a:prstGeom prst="rect">
            <a:avLst/>
          </a:prstGeom>
          <a:blipFill>
            <a:blip r:embed="rId2">
              <a:alphaModFix amt="1970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sp>
        <p:nvSpPr>
          <p:cNvPr id="2101" name="2.2.2 进程的阻塞"/>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2.2.2 进程的阻塞</a:t>
            </a:r>
          </a:p>
        </p:txBody>
      </p:sp>
      <p:sp>
        <p:nvSpPr>
          <p:cNvPr id="2102" name="进程的阻塞"/>
          <p:cNvSpPr/>
          <p:nvPr/>
        </p:nvSpPr>
        <p:spPr>
          <a:xfrm>
            <a:off x="720940" y="1010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进程的阻塞</a:t>
            </a:r>
          </a:p>
        </p:txBody>
      </p:sp>
      <p:pic>
        <p:nvPicPr>
          <p:cNvPr id="2103" name="屏幕快照 2019-03-03 下午8.12.03.png" descr="屏幕快照 2019-03-03 下午8.12.03.png"/>
          <p:cNvPicPr>
            <a:picLocks noChangeAspect="1"/>
          </p:cNvPicPr>
          <p:nvPr/>
        </p:nvPicPr>
        <p:blipFill>
          <a:blip r:embed="rId4">
            <a:extLst/>
          </a:blip>
          <a:stretch>
            <a:fillRect/>
          </a:stretch>
        </p:blipFill>
        <p:spPr>
          <a:xfrm>
            <a:off x="20442403" y="887133"/>
            <a:ext cx="3448845" cy="2073076"/>
          </a:xfrm>
          <a:prstGeom prst="rect">
            <a:avLst/>
          </a:prstGeom>
          <a:ln w="12700">
            <a:miter lim="400000"/>
          </a:ln>
        </p:spPr>
      </p:pic>
    </p:spTree>
    <p:extLst>
      <p:ext uri="{BB962C8B-B14F-4D97-AF65-F5344CB8AC3E}">
        <p14:creationId xmlns:p14="http://schemas.microsoft.com/office/powerpoint/2010/main" val="136621511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06"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10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108" name="🤔️什么情况下会进行进程的阻塞呢？"/>
          <p:cNvSpPr/>
          <p:nvPr/>
        </p:nvSpPr>
        <p:spPr>
          <a:xfrm>
            <a:off x="711111" y="2420376"/>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🤔️什么情况下会进行进程的阻塞呢？</a:t>
            </a:r>
          </a:p>
        </p:txBody>
      </p:sp>
      <p:sp>
        <p:nvSpPr>
          <p:cNvPr id="2109" name="请求系统服务"/>
          <p:cNvSpPr/>
          <p:nvPr/>
        </p:nvSpPr>
        <p:spPr>
          <a:xfrm>
            <a:off x="1312249" y="371706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请求系统服务</a:t>
            </a:r>
          </a:p>
        </p:txBody>
      </p:sp>
      <p:sp>
        <p:nvSpPr>
          <p:cNvPr id="2110" name="启动某种操作"/>
          <p:cNvSpPr/>
          <p:nvPr/>
        </p:nvSpPr>
        <p:spPr>
          <a:xfrm>
            <a:off x="5794646" y="371706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启动某种操作</a:t>
            </a:r>
          </a:p>
        </p:txBody>
      </p:sp>
      <p:sp>
        <p:nvSpPr>
          <p:cNvPr id="2111" name="新数据尚未到达"/>
          <p:cNvSpPr/>
          <p:nvPr/>
        </p:nvSpPr>
        <p:spPr>
          <a:xfrm>
            <a:off x="10277041" y="3717060"/>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新数据尚未到达</a:t>
            </a:r>
          </a:p>
        </p:txBody>
      </p:sp>
      <p:sp>
        <p:nvSpPr>
          <p:cNvPr id="2112" name="无新工作可做"/>
          <p:cNvSpPr/>
          <p:nvPr/>
        </p:nvSpPr>
        <p:spPr>
          <a:xfrm>
            <a:off x="15394438" y="371706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无新工作可做</a:t>
            </a:r>
          </a:p>
        </p:txBody>
      </p:sp>
      <p:sp>
        <p:nvSpPr>
          <p:cNvPr id="2113" name="2.2.2 进程的阻塞"/>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2.2.2 进程的阻塞</a:t>
            </a:r>
          </a:p>
        </p:txBody>
      </p:sp>
      <p:sp>
        <p:nvSpPr>
          <p:cNvPr id="2114" name="进程的阻塞"/>
          <p:cNvSpPr/>
          <p:nvPr/>
        </p:nvSpPr>
        <p:spPr>
          <a:xfrm>
            <a:off x="720940" y="1010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进程的阻塞</a:t>
            </a:r>
          </a:p>
        </p:txBody>
      </p:sp>
      <p:pic>
        <p:nvPicPr>
          <p:cNvPr id="2115" name="屏幕快照 2019-03-03 下午8.12.03.png" descr="屏幕快照 2019-03-03 下午8.12.03.png"/>
          <p:cNvPicPr>
            <a:picLocks noChangeAspect="1"/>
          </p:cNvPicPr>
          <p:nvPr/>
        </p:nvPicPr>
        <p:blipFill>
          <a:blip r:embed="rId4">
            <a:extLst/>
          </a:blip>
          <a:stretch>
            <a:fillRect/>
          </a:stretch>
        </p:blipFill>
        <p:spPr>
          <a:xfrm>
            <a:off x="20442403" y="887133"/>
            <a:ext cx="3448845" cy="2073076"/>
          </a:xfrm>
          <a:prstGeom prst="rect">
            <a:avLst/>
          </a:prstGeom>
          <a:ln w="12700">
            <a:miter lim="400000"/>
          </a:ln>
        </p:spPr>
      </p:pic>
    </p:spTree>
    <p:extLst>
      <p:ext uri="{BB962C8B-B14F-4D97-AF65-F5344CB8AC3E}">
        <p14:creationId xmlns:p14="http://schemas.microsoft.com/office/powerpoint/2010/main" val="108221685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20"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12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122" name="🤔️什么情况下会进行进程的阻塞呢？"/>
          <p:cNvSpPr/>
          <p:nvPr/>
        </p:nvSpPr>
        <p:spPr>
          <a:xfrm>
            <a:off x="711111" y="2420376"/>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🤔️什么情况下会进行进程的阻塞呢？</a:t>
            </a:r>
          </a:p>
        </p:txBody>
      </p:sp>
      <p:sp>
        <p:nvSpPr>
          <p:cNvPr id="2123" name="🤔️完成进程阻塞的过程？"/>
          <p:cNvSpPr/>
          <p:nvPr/>
        </p:nvSpPr>
        <p:spPr>
          <a:xfrm>
            <a:off x="1007725" y="5677087"/>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🤔️完成进程阻塞的过程？</a:t>
            </a:r>
          </a:p>
        </p:txBody>
      </p:sp>
      <p:sp>
        <p:nvSpPr>
          <p:cNvPr id="2124" name="1.将进程的状态改为阻塞态"/>
          <p:cNvSpPr/>
          <p:nvPr/>
        </p:nvSpPr>
        <p:spPr>
          <a:xfrm>
            <a:off x="1190483" y="7147486"/>
            <a:ext cx="7628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1.将进程的状态改为阻塞态</a:t>
            </a:r>
          </a:p>
        </p:txBody>
      </p:sp>
      <p:sp>
        <p:nvSpPr>
          <p:cNvPr id="2125" name="2.将进程插入相应的阻塞队列"/>
          <p:cNvSpPr/>
          <p:nvPr/>
        </p:nvSpPr>
        <p:spPr>
          <a:xfrm>
            <a:off x="1229242" y="8343265"/>
            <a:ext cx="8263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2.将进程插入相应的阻塞队列</a:t>
            </a:r>
          </a:p>
        </p:txBody>
      </p:sp>
      <p:sp>
        <p:nvSpPr>
          <p:cNvPr id="2126" name="3.转到进程调度程序，从就绪队列中选择进程为其分配CPU"/>
          <p:cNvSpPr/>
          <p:nvPr/>
        </p:nvSpPr>
        <p:spPr>
          <a:xfrm>
            <a:off x="1239724" y="9539044"/>
            <a:ext cx="1658957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3.转到进程调度程序，从就绪队列中选择进程为其分配CPU</a:t>
            </a:r>
          </a:p>
        </p:txBody>
      </p:sp>
      <p:sp>
        <p:nvSpPr>
          <p:cNvPr id="2127" name="2.2.2 进程的阻塞"/>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2.2.2 进程的阻塞</a:t>
            </a:r>
          </a:p>
        </p:txBody>
      </p:sp>
      <p:sp>
        <p:nvSpPr>
          <p:cNvPr id="2128" name="进程的阻塞"/>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进程的阻塞</a:t>
            </a:r>
          </a:p>
        </p:txBody>
      </p:sp>
      <p:sp>
        <p:nvSpPr>
          <p:cNvPr id="2129" name="请求系统服务"/>
          <p:cNvSpPr/>
          <p:nvPr/>
        </p:nvSpPr>
        <p:spPr>
          <a:xfrm>
            <a:off x="1312249" y="371706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请求系统服务</a:t>
            </a:r>
          </a:p>
        </p:txBody>
      </p:sp>
      <p:sp>
        <p:nvSpPr>
          <p:cNvPr id="2130" name="启动某种操作"/>
          <p:cNvSpPr/>
          <p:nvPr/>
        </p:nvSpPr>
        <p:spPr>
          <a:xfrm>
            <a:off x="5794646" y="371706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启动某种操作</a:t>
            </a:r>
          </a:p>
        </p:txBody>
      </p:sp>
      <p:sp>
        <p:nvSpPr>
          <p:cNvPr id="2131" name="新数据尚未到达"/>
          <p:cNvSpPr/>
          <p:nvPr/>
        </p:nvSpPr>
        <p:spPr>
          <a:xfrm>
            <a:off x="10277041" y="3717060"/>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新数据尚未到达</a:t>
            </a:r>
          </a:p>
        </p:txBody>
      </p:sp>
      <p:sp>
        <p:nvSpPr>
          <p:cNvPr id="2132" name="无新工作可做"/>
          <p:cNvSpPr/>
          <p:nvPr/>
        </p:nvSpPr>
        <p:spPr>
          <a:xfrm>
            <a:off x="15394438" y="371706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无新工作可做</a:t>
            </a:r>
          </a:p>
        </p:txBody>
      </p:sp>
      <p:pic>
        <p:nvPicPr>
          <p:cNvPr id="2133" name="屏幕快照 2019-03-03 下午8.12.03.png" descr="屏幕快照 2019-03-03 下午8.12.03.png"/>
          <p:cNvPicPr>
            <a:picLocks noChangeAspect="1"/>
          </p:cNvPicPr>
          <p:nvPr/>
        </p:nvPicPr>
        <p:blipFill>
          <a:blip r:embed="rId3">
            <a:extLst/>
          </a:blip>
          <a:stretch>
            <a:fillRect/>
          </a:stretch>
        </p:blipFill>
        <p:spPr>
          <a:xfrm>
            <a:off x="20442403" y="887133"/>
            <a:ext cx="3448845" cy="2073076"/>
          </a:xfrm>
          <a:prstGeom prst="rect">
            <a:avLst/>
          </a:prstGeom>
          <a:ln w="12700">
            <a:miter lim="400000"/>
          </a:ln>
        </p:spPr>
      </p:pic>
    </p:spTree>
    <p:extLst>
      <p:ext uri="{BB962C8B-B14F-4D97-AF65-F5344CB8AC3E}">
        <p14:creationId xmlns:p14="http://schemas.microsoft.com/office/powerpoint/2010/main" val="28964848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36"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13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138" name="完成进程阻塞的步骤正确排序是______。"/>
          <p:cNvSpPr/>
          <p:nvPr/>
        </p:nvSpPr>
        <p:spPr>
          <a:xfrm>
            <a:off x="4594708" y="4096087"/>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完成进程阻塞的步骤正确排序是______。</a:t>
            </a:r>
          </a:p>
        </p:txBody>
      </p:sp>
      <p:sp>
        <p:nvSpPr>
          <p:cNvPr id="2139" name="C. 转到进程调度程序，从就绪队列中选择进程为其分配CPU"/>
          <p:cNvSpPr/>
          <p:nvPr/>
        </p:nvSpPr>
        <p:spPr>
          <a:xfrm>
            <a:off x="4697125" y="8288910"/>
            <a:ext cx="1687141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C. 转到进程调度程序，从就绪队列中选择进程为其分配CPU</a:t>
            </a:r>
          </a:p>
        </p:txBody>
      </p:sp>
      <p:sp>
        <p:nvSpPr>
          <p:cNvPr id="2140" name="A. 将进程插入相应的进程队列"/>
          <p:cNvSpPr/>
          <p:nvPr/>
        </p:nvSpPr>
        <p:spPr>
          <a:xfrm>
            <a:off x="4697125" y="5703423"/>
            <a:ext cx="854572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A. 将进程插入相应的进程队列</a:t>
            </a:r>
          </a:p>
        </p:txBody>
      </p:sp>
      <p:sp>
        <p:nvSpPr>
          <p:cNvPr id="2141" name="B. 将进程的状态改为阻塞态"/>
          <p:cNvSpPr/>
          <p:nvPr/>
        </p:nvSpPr>
        <p:spPr>
          <a:xfrm>
            <a:off x="4697125" y="6996166"/>
            <a:ext cx="791072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B. 将进程的状态改为阻塞态</a:t>
            </a:r>
          </a:p>
        </p:txBody>
      </p:sp>
      <p:sp>
        <p:nvSpPr>
          <p:cNvPr id="2142" name="2.2.2 进程的阻塞"/>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2.2.2 进程的阻塞</a:t>
            </a:r>
          </a:p>
        </p:txBody>
      </p:sp>
      <p:sp>
        <p:nvSpPr>
          <p:cNvPr id="2143" name="进程的阻塞"/>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进程的阻塞</a:t>
            </a:r>
          </a:p>
        </p:txBody>
      </p:sp>
      <p:pic>
        <p:nvPicPr>
          <p:cNvPr id="2144" name="屏幕快照 2019-03-03 下午8.12.03.png" descr="屏幕快照 2019-03-03 下午8.12.03.png"/>
          <p:cNvPicPr>
            <a:picLocks noChangeAspect="1"/>
          </p:cNvPicPr>
          <p:nvPr/>
        </p:nvPicPr>
        <p:blipFill>
          <a:blip r:embed="rId3">
            <a:extLst/>
          </a:blip>
          <a:stretch>
            <a:fillRect/>
          </a:stretch>
        </p:blipFill>
        <p:spPr>
          <a:xfrm>
            <a:off x="20442403" y="887133"/>
            <a:ext cx="3448845" cy="2073076"/>
          </a:xfrm>
          <a:prstGeom prst="rect">
            <a:avLst/>
          </a:prstGeom>
          <a:ln w="12700">
            <a:miter lim="400000"/>
          </a:ln>
        </p:spPr>
      </p:pic>
    </p:spTree>
    <p:extLst>
      <p:ext uri="{BB962C8B-B14F-4D97-AF65-F5344CB8AC3E}">
        <p14:creationId xmlns:p14="http://schemas.microsoft.com/office/powerpoint/2010/main" val="192405925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47"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14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149" name="完成进程阻塞的步骤正确排序是______。"/>
          <p:cNvSpPr/>
          <p:nvPr/>
        </p:nvSpPr>
        <p:spPr>
          <a:xfrm>
            <a:off x="4594708" y="4096087"/>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完成进程阻塞的步骤正确排序是______。</a:t>
            </a:r>
          </a:p>
        </p:txBody>
      </p:sp>
      <p:sp>
        <p:nvSpPr>
          <p:cNvPr id="2150" name="C. 转到进程调度程序，从就绪队列中选择进程为其分配CPU"/>
          <p:cNvSpPr/>
          <p:nvPr/>
        </p:nvSpPr>
        <p:spPr>
          <a:xfrm>
            <a:off x="4697125" y="8288910"/>
            <a:ext cx="1687141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C. 转到进程调度程序，从就绪队列中选择进程为其分配CPU</a:t>
            </a:r>
          </a:p>
        </p:txBody>
      </p:sp>
      <p:sp>
        <p:nvSpPr>
          <p:cNvPr id="2151" name="A. 将进程插入相应的进程队列"/>
          <p:cNvSpPr/>
          <p:nvPr/>
        </p:nvSpPr>
        <p:spPr>
          <a:xfrm>
            <a:off x="4697125" y="5703423"/>
            <a:ext cx="854572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A. 将进程插入相应的进程队列</a:t>
            </a:r>
          </a:p>
        </p:txBody>
      </p:sp>
      <p:sp>
        <p:nvSpPr>
          <p:cNvPr id="2152" name="B. 将进程的状态改为阻塞态"/>
          <p:cNvSpPr/>
          <p:nvPr/>
        </p:nvSpPr>
        <p:spPr>
          <a:xfrm>
            <a:off x="4697125" y="6996166"/>
            <a:ext cx="791072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B. 将进程的状态改为阻塞态</a:t>
            </a:r>
          </a:p>
        </p:txBody>
      </p:sp>
      <p:sp>
        <p:nvSpPr>
          <p:cNvPr id="2153" name="BAC"/>
          <p:cNvSpPr/>
          <p:nvPr/>
        </p:nvSpPr>
        <p:spPr>
          <a:xfrm>
            <a:off x="13851633" y="3939001"/>
            <a:ext cx="149003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BAC</a:t>
            </a:r>
          </a:p>
        </p:txBody>
      </p:sp>
      <p:sp>
        <p:nvSpPr>
          <p:cNvPr id="2154" name="2.2.2 进程的阻塞"/>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2.2.2 进程的阻塞</a:t>
            </a:r>
          </a:p>
        </p:txBody>
      </p:sp>
      <p:sp>
        <p:nvSpPr>
          <p:cNvPr id="2155" name="进程的阻塞"/>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进程的阻塞</a:t>
            </a:r>
          </a:p>
        </p:txBody>
      </p:sp>
      <p:pic>
        <p:nvPicPr>
          <p:cNvPr id="2156" name="屏幕快照 2019-03-03 下午8.12.03.png" descr="屏幕快照 2019-03-03 下午8.12.03.png"/>
          <p:cNvPicPr>
            <a:picLocks noChangeAspect="1"/>
          </p:cNvPicPr>
          <p:nvPr/>
        </p:nvPicPr>
        <p:blipFill>
          <a:blip r:embed="rId3">
            <a:extLst/>
          </a:blip>
          <a:stretch>
            <a:fillRect/>
          </a:stretch>
        </p:blipFill>
        <p:spPr>
          <a:xfrm>
            <a:off x="20442403" y="887133"/>
            <a:ext cx="3448845" cy="2073076"/>
          </a:xfrm>
          <a:prstGeom prst="rect">
            <a:avLst/>
          </a:prstGeom>
          <a:ln w="12700">
            <a:miter lim="400000"/>
          </a:ln>
        </p:spPr>
      </p:pic>
    </p:spTree>
    <p:extLst>
      <p:ext uri="{BB962C8B-B14F-4D97-AF65-F5344CB8AC3E}">
        <p14:creationId xmlns:p14="http://schemas.microsoft.com/office/powerpoint/2010/main" val="8551926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4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941"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942"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943"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944"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945"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946"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94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48"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949" name="程序的并发执行"/>
          <p:cNvSpPr/>
          <p:nvPr/>
        </p:nvSpPr>
        <p:spPr>
          <a:xfrm>
            <a:off x="15686933" y="2073439"/>
            <a:ext cx="513664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程序的并发执行</a:t>
            </a:r>
          </a:p>
        </p:txBody>
      </p:sp>
      <p:sp>
        <p:nvSpPr>
          <p:cNvPr id="1950" name="进程的概念"/>
          <p:cNvSpPr/>
          <p:nvPr/>
        </p:nvSpPr>
        <p:spPr>
          <a:xfrm>
            <a:off x="15686933" y="3061512"/>
            <a:ext cx="64049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进程的概念</a:t>
            </a:r>
          </a:p>
        </p:txBody>
      </p:sp>
      <p:sp>
        <p:nvSpPr>
          <p:cNvPr id="1951" name="进程控制块"/>
          <p:cNvSpPr/>
          <p:nvPr/>
        </p:nvSpPr>
        <p:spPr>
          <a:xfrm>
            <a:off x="15686933" y="4027216"/>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进程控制块</a:t>
            </a:r>
          </a:p>
        </p:txBody>
      </p:sp>
      <p:sp>
        <p:nvSpPr>
          <p:cNvPr id="1952" name="线条"/>
          <p:cNvSpPr/>
          <p:nvPr/>
        </p:nvSpPr>
        <p:spPr>
          <a:xfrm flipV="1">
            <a:off x="15366767" y="2370504"/>
            <a:ext cx="1" cy="4415977"/>
          </a:xfrm>
          <a:prstGeom prst="line">
            <a:avLst/>
          </a:prstGeom>
          <a:ln w="38100">
            <a:solidFill>
              <a:srgbClr val="000000"/>
            </a:solidFill>
            <a:miter lim="400000"/>
          </a:ln>
        </p:spPr>
        <p:txBody>
          <a:bodyPr lIns="50800" tIns="50800" rIns="50800" bIns="50800" anchor="ctr"/>
          <a:lstStyle/>
          <a:p>
            <a:pPr>
              <a:defRPr sz="3200"/>
            </a:pPr>
            <a:endParaRPr/>
          </a:p>
        </p:txBody>
      </p:sp>
      <p:sp>
        <p:nvSpPr>
          <p:cNvPr id="1953" name="线条"/>
          <p:cNvSpPr/>
          <p:nvPr/>
        </p:nvSpPr>
        <p:spPr>
          <a:xfrm>
            <a:off x="14797899" y="4095140"/>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1954" name="进程的状态"/>
          <p:cNvSpPr/>
          <p:nvPr/>
        </p:nvSpPr>
        <p:spPr>
          <a:xfrm>
            <a:off x="15686933" y="5014290"/>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dirty="0">
                <a:solidFill>
                  <a:schemeClr val="bg2"/>
                </a:solidFill>
              </a:rPr>
              <a:t>进程的状态</a:t>
            </a:r>
          </a:p>
        </p:txBody>
      </p:sp>
      <p:sp>
        <p:nvSpPr>
          <p:cNvPr id="1955" name="进程的组织"/>
          <p:cNvSpPr/>
          <p:nvPr/>
        </p:nvSpPr>
        <p:spPr>
          <a:xfrm>
            <a:off x="15686933" y="5979995"/>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dirty="0">
                <a:solidFill>
                  <a:schemeClr val="bg2"/>
                </a:solidFill>
              </a:rPr>
              <a:t>进程的组织</a:t>
            </a:r>
          </a:p>
        </p:txBody>
      </p:sp>
    </p:spTree>
    <p:extLst>
      <p:ext uri="{BB962C8B-B14F-4D97-AF65-F5344CB8AC3E}">
        <p14:creationId xmlns:p14="http://schemas.microsoft.com/office/powerpoint/2010/main" val="197117907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59"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60" name="进程在运行过程中发生等待事件时，可将进程状态改为阻塞态的操作为（）…"/>
          <p:cNvSpPr/>
          <p:nvPr/>
        </p:nvSpPr>
        <p:spPr>
          <a:xfrm>
            <a:off x="1991915" y="4187355"/>
            <a:ext cx="20400169"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进程在运行过程中发生等待事件时，可将进程状态改为阻塞态的操作为（）</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创建</a:t>
            </a:r>
          </a:p>
          <a:p>
            <a:pPr algn="l">
              <a:defRPr sz="4800">
                <a:latin typeface="Lantinghei SC Extralight"/>
                <a:ea typeface="Lantinghei SC Extralight"/>
                <a:cs typeface="Lantinghei SC Extralight"/>
                <a:sym typeface="Lantinghei SC Extralight"/>
              </a:defRPr>
            </a:pPr>
            <a:r>
              <a:t>B. 终止</a:t>
            </a:r>
          </a:p>
          <a:p>
            <a:pPr algn="l">
              <a:defRPr sz="4800">
                <a:latin typeface="Lantinghei SC Extralight"/>
                <a:ea typeface="Lantinghei SC Extralight"/>
                <a:cs typeface="Lantinghei SC Extralight"/>
                <a:sym typeface="Lantinghei SC Extralight"/>
              </a:defRPr>
            </a:pPr>
            <a:r>
              <a:t>C. 阻塞</a:t>
            </a:r>
          </a:p>
          <a:p>
            <a:pPr algn="l">
              <a:defRPr sz="4800">
                <a:latin typeface="Lantinghei SC Extralight"/>
                <a:ea typeface="Lantinghei SC Extralight"/>
                <a:cs typeface="Lantinghei SC Extralight"/>
                <a:sym typeface="Lantinghei SC Extralight"/>
              </a:defRPr>
            </a:pPr>
            <a:r>
              <a:t>D. 唤醒</a:t>
            </a:r>
          </a:p>
        </p:txBody>
      </p:sp>
      <p:sp>
        <p:nvSpPr>
          <p:cNvPr id="2161"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16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2.2 进程的阻塞"/>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2.2.2 进程的阻塞</a:t>
            </a:r>
          </a:p>
        </p:txBody>
      </p:sp>
    </p:spTree>
    <p:extLst>
      <p:ext uri="{BB962C8B-B14F-4D97-AF65-F5344CB8AC3E}">
        <p14:creationId xmlns:p14="http://schemas.microsoft.com/office/powerpoint/2010/main" val="11532338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6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66" name="进程在运行过程中发生等待事件时，可将进程状态改为阻塞态的操作为（C）…"/>
          <p:cNvSpPr/>
          <p:nvPr/>
        </p:nvSpPr>
        <p:spPr>
          <a:xfrm>
            <a:off x="1991915" y="4187355"/>
            <a:ext cx="20902613"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进程在运行过程中发生等待事件时，可将进程状态改为阻塞态的操作为（</a:t>
            </a:r>
            <a:r>
              <a:rPr>
                <a:solidFill>
                  <a:schemeClr val="accent5"/>
                </a:solidFill>
                <a:latin typeface="Lantinghei SC Demibold"/>
                <a:ea typeface="Lantinghei SC Demibold"/>
                <a:cs typeface="Lantinghei SC Demibold"/>
                <a:sym typeface="Lantinghei SC Demibold"/>
              </a:rPr>
              <a:t>C</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创建</a:t>
            </a:r>
          </a:p>
          <a:p>
            <a:pPr algn="l">
              <a:defRPr sz="4800">
                <a:latin typeface="Lantinghei SC Extralight"/>
                <a:ea typeface="Lantinghei SC Extralight"/>
                <a:cs typeface="Lantinghei SC Extralight"/>
                <a:sym typeface="Lantinghei SC Extralight"/>
              </a:defRPr>
            </a:pPr>
            <a:r>
              <a:t>B. 终止</a:t>
            </a:r>
          </a:p>
          <a:p>
            <a:pPr algn="l">
              <a:defRPr sz="4800">
                <a:solidFill>
                  <a:schemeClr val="accent5"/>
                </a:solidFill>
                <a:latin typeface="Lantinghei SC Extralight"/>
                <a:ea typeface="Lantinghei SC Extralight"/>
                <a:cs typeface="Lantinghei SC Extralight"/>
                <a:sym typeface="Lantinghei SC Extralight"/>
              </a:defRPr>
            </a:pPr>
            <a:r>
              <a:t>C. 阻塞</a:t>
            </a:r>
          </a:p>
          <a:p>
            <a:pPr algn="l">
              <a:defRPr sz="4800">
                <a:latin typeface="Lantinghei SC Extralight"/>
                <a:ea typeface="Lantinghei SC Extralight"/>
                <a:cs typeface="Lantinghei SC Extralight"/>
                <a:sym typeface="Lantinghei SC Extralight"/>
              </a:defRPr>
            </a:pPr>
            <a:r>
              <a:t>D. 唤醒</a:t>
            </a:r>
          </a:p>
        </p:txBody>
      </p:sp>
      <p:sp>
        <p:nvSpPr>
          <p:cNvPr id="2167"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16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2.2 进程的阻塞"/>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2.2.2 进程的阻塞</a:t>
            </a:r>
          </a:p>
        </p:txBody>
      </p:sp>
    </p:spTree>
    <p:extLst>
      <p:ext uri="{BB962C8B-B14F-4D97-AF65-F5344CB8AC3E}">
        <p14:creationId xmlns:p14="http://schemas.microsoft.com/office/powerpoint/2010/main" val="120994932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71"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17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173" name="创建"/>
          <p:cNvSpPr/>
          <p:nvPr/>
        </p:nvSpPr>
        <p:spPr>
          <a:xfrm>
            <a:off x="6666407" y="5953552"/>
            <a:ext cx="2347504" cy="1808896"/>
          </a:xfrm>
          <a:prstGeom prst="rect">
            <a:avLst/>
          </a:prstGeom>
          <a:blipFill>
            <a:blip r:embed="rId2">
              <a:alphaModFix amt="1970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2174" name="阻塞"/>
          <p:cNvSpPr/>
          <p:nvPr/>
        </p:nvSpPr>
        <p:spPr>
          <a:xfrm>
            <a:off x="9567634" y="5953552"/>
            <a:ext cx="2347505" cy="1808896"/>
          </a:xfrm>
          <a:prstGeom prst="rect">
            <a:avLst/>
          </a:prstGeom>
          <a:blipFill>
            <a:blip r:embed="rId2">
              <a:alphaModFix amt="1970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阻塞</a:t>
            </a:r>
          </a:p>
        </p:txBody>
      </p:sp>
      <p:sp>
        <p:nvSpPr>
          <p:cNvPr id="2175" name="唤醒"/>
          <p:cNvSpPr/>
          <p:nvPr/>
        </p:nvSpPr>
        <p:spPr>
          <a:xfrm>
            <a:off x="12468862" y="5953552"/>
            <a:ext cx="2347504"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唤醒</a:t>
            </a:r>
          </a:p>
        </p:txBody>
      </p:sp>
      <p:sp>
        <p:nvSpPr>
          <p:cNvPr id="2176" name="终止"/>
          <p:cNvSpPr/>
          <p:nvPr/>
        </p:nvSpPr>
        <p:spPr>
          <a:xfrm>
            <a:off x="15370089" y="5953552"/>
            <a:ext cx="2347505" cy="1808896"/>
          </a:xfrm>
          <a:prstGeom prst="rect">
            <a:avLst/>
          </a:prstGeom>
          <a:blipFill>
            <a:blip r:embed="rId2">
              <a:alphaModFix amt="1970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sp>
        <p:nvSpPr>
          <p:cNvPr id="2177" name="2.2.3 进程的唤醒"/>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2.2.3 进程的唤醒</a:t>
            </a:r>
          </a:p>
        </p:txBody>
      </p:sp>
      <p:sp>
        <p:nvSpPr>
          <p:cNvPr id="2178" name="进程的唤醒"/>
          <p:cNvSpPr/>
          <p:nvPr/>
        </p:nvSpPr>
        <p:spPr>
          <a:xfrm>
            <a:off x="720940" y="1010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进程的唤醒</a:t>
            </a:r>
          </a:p>
        </p:txBody>
      </p:sp>
      <p:pic>
        <p:nvPicPr>
          <p:cNvPr id="2179" name="屏幕快照 2019-03-03 下午8.12.14.png" descr="屏幕快照 2019-03-03 下午8.12.14.png"/>
          <p:cNvPicPr>
            <a:picLocks noChangeAspect="1"/>
          </p:cNvPicPr>
          <p:nvPr/>
        </p:nvPicPr>
        <p:blipFill>
          <a:blip r:embed="rId4">
            <a:extLst/>
          </a:blip>
          <a:stretch>
            <a:fillRect/>
          </a:stretch>
        </p:blipFill>
        <p:spPr>
          <a:xfrm>
            <a:off x="20056161" y="940104"/>
            <a:ext cx="3799116" cy="2217863"/>
          </a:xfrm>
          <a:prstGeom prst="rect">
            <a:avLst/>
          </a:prstGeom>
          <a:ln w="12700">
            <a:miter lim="400000"/>
          </a:ln>
        </p:spPr>
      </p:pic>
    </p:spTree>
    <p:extLst>
      <p:ext uri="{BB962C8B-B14F-4D97-AF65-F5344CB8AC3E}">
        <p14:creationId xmlns:p14="http://schemas.microsoft.com/office/powerpoint/2010/main" val="109571906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82"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18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184" name="🤔️进程唤醒的过程？"/>
          <p:cNvSpPr/>
          <p:nvPr/>
        </p:nvSpPr>
        <p:spPr>
          <a:xfrm>
            <a:off x="1224142" y="342653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🤔️进程唤醒的过程？</a:t>
            </a:r>
          </a:p>
        </p:txBody>
      </p:sp>
      <p:sp>
        <p:nvSpPr>
          <p:cNvPr id="2185" name="1.将进程从阻塞队列中移出"/>
          <p:cNvSpPr/>
          <p:nvPr/>
        </p:nvSpPr>
        <p:spPr>
          <a:xfrm>
            <a:off x="1164156" y="5129236"/>
            <a:ext cx="7628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1.将进程从阻塞队列中移出</a:t>
            </a:r>
          </a:p>
        </p:txBody>
      </p:sp>
      <p:sp>
        <p:nvSpPr>
          <p:cNvPr id="2186" name="2.将进程状态由阻塞态改为就绪态"/>
          <p:cNvSpPr/>
          <p:nvPr/>
        </p:nvSpPr>
        <p:spPr>
          <a:xfrm>
            <a:off x="1190216" y="6362700"/>
            <a:ext cx="9533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2.将进程状态由阻塞态改为就绪态</a:t>
            </a:r>
          </a:p>
        </p:txBody>
      </p:sp>
      <p:sp>
        <p:nvSpPr>
          <p:cNvPr id="2187" name="3.将进程插入就绪队列"/>
          <p:cNvSpPr/>
          <p:nvPr/>
        </p:nvSpPr>
        <p:spPr>
          <a:xfrm>
            <a:off x="1197944" y="7596163"/>
            <a:ext cx="6358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3.将进程插入就绪队列</a:t>
            </a:r>
          </a:p>
        </p:txBody>
      </p:sp>
      <p:sp>
        <p:nvSpPr>
          <p:cNvPr id="2188" name="2.2.3 进程的唤醒"/>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2.2.3 进程的唤醒</a:t>
            </a:r>
          </a:p>
        </p:txBody>
      </p:sp>
      <p:sp>
        <p:nvSpPr>
          <p:cNvPr id="2189" name="进程的唤醒"/>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进程的唤醒</a:t>
            </a:r>
          </a:p>
        </p:txBody>
      </p:sp>
      <p:pic>
        <p:nvPicPr>
          <p:cNvPr id="2190" name="屏幕快照 2019-03-03 下午8.12.14.png" descr="屏幕快照 2019-03-03 下午8.12.14.png"/>
          <p:cNvPicPr>
            <a:picLocks noChangeAspect="1"/>
          </p:cNvPicPr>
          <p:nvPr/>
        </p:nvPicPr>
        <p:blipFill>
          <a:blip r:embed="rId3">
            <a:extLst/>
          </a:blip>
          <a:stretch>
            <a:fillRect/>
          </a:stretch>
        </p:blipFill>
        <p:spPr>
          <a:xfrm>
            <a:off x="20056161" y="940104"/>
            <a:ext cx="3799117" cy="2217863"/>
          </a:xfrm>
          <a:prstGeom prst="rect">
            <a:avLst/>
          </a:prstGeom>
          <a:ln w="12700">
            <a:miter lim="400000"/>
          </a:ln>
        </p:spPr>
      </p:pic>
    </p:spTree>
    <p:extLst>
      <p:ext uri="{BB962C8B-B14F-4D97-AF65-F5344CB8AC3E}">
        <p14:creationId xmlns:p14="http://schemas.microsoft.com/office/powerpoint/2010/main" val="107796839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93"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19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195" name="完成进程唤醒的步骤正确排序是______。"/>
          <p:cNvSpPr/>
          <p:nvPr/>
        </p:nvSpPr>
        <p:spPr>
          <a:xfrm>
            <a:off x="4594708" y="4096087"/>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完成进程唤醒的步骤正确排序是______。</a:t>
            </a:r>
          </a:p>
        </p:txBody>
      </p:sp>
      <p:sp>
        <p:nvSpPr>
          <p:cNvPr id="2196" name="C.将进程从阻塞队列中移出"/>
          <p:cNvSpPr/>
          <p:nvPr/>
        </p:nvSpPr>
        <p:spPr>
          <a:xfrm>
            <a:off x="4515973" y="8459064"/>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C.将进程从阻塞队列中移出</a:t>
            </a:r>
          </a:p>
        </p:txBody>
      </p:sp>
      <p:sp>
        <p:nvSpPr>
          <p:cNvPr id="2197" name="B.将进程状态由阻塞态改为就绪态"/>
          <p:cNvSpPr/>
          <p:nvPr/>
        </p:nvSpPr>
        <p:spPr>
          <a:xfrm>
            <a:off x="4516632" y="7004738"/>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B.将进程状态由阻塞态改为就绪态</a:t>
            </a:r>
          </a:p>
        </p:txBody>
      </p:sp>
      <p:sp>
        <p:nvSpPr>
          <p:cNvPr id="2198" name="A.将进程插入就绪队列"/>
          <p:cNvSpPr/>
          <p:nvPr/>
        </p:nvSpPr>
        <p:spPr>
          <a:xfrm>
            <a:off x="4524360" y="5550413"/>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A.将进程插入就绪队列</a:t>
            </a:r>
          </a:p>
        </p:txBody>
      </p:sp>
      <p:sp>
        <p:nvSpPr>
          <p:cNvPr id="2199" name="2.2.3 进程的唤醒"/>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2.2.3 进程的唤醒</a:t>
            </a:r>
          </a:p>
        </p:txBody>
      </p:sp>
      <p:sp>
        <p:nvSpPr>
          <p:cNvPr id="2200" name="进程的唤醒"/>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进程的唤醒</a:t>
            </a:r>
          </a:p>
        </p:txBody>
      </p:sp>
      <p:pic>
        <p:nvPicPr>
          <p:cNvPr id="2201" name="屏幕快照 2019-03-03 下午8.12.14.png" descr="屏幕快照 2019-03-03 下午8.12.14.png"/>
          <p:cNvPicPr>
            <a:picLocks noChangeAspect="1"/>
          </p:cNvPicPr>
          <p:nvPr/>
        </p:nvPicPr>
        <p:blipFill>
          <a:blip r:embed="rId3">
            <a:extLst/>
          </a:blip>
          <a:stretch>
            <a:fillRect/>
          </a:stretch>
        </p:blipFill>
        <p:spPr>
          <a:xfrm>
            <a:off x="20056161" y="940104"/>
            <a:ext cx="3799117" cy="2217863"/>
          </a:xfrm>
          <a:prstGeom prst="rect">
            <a:avLst/>
          </a:prstGeom>
          <a:ln w="12700">
            <a:miter lim="400000"/>
          </a:ln>
        </p:spPr>
      </p:pic>
    </p:spTree>
    <p:extLst>
      <p:ext uri="{BB962C8B-B14F-4D97-AF65-F5344CB8AC3E}">
        <p14:creationId xmlns:p14="http://schemas.microsoft.com/office/powerpoint/2010/main" val="124276867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04"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20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06" name="完成进程唤醒的步骤正确排序是______。"/>
          <p:cNvSpPr/>
          <p:nvPr/>
        </p:nvSpPr>
        <p:spPr>
          <a:xfrm>
            <a:off x="4594708" y="4096087"/>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完成进程唤醒的步骤正确排序是______。</a:t>
            </a:r>
          </a:p>
        </p:txBody>
      </p:sp>
      <p:sp>
        <p:nvSpPr>
          <p:cNvPr id="2207" name="C.将进程从阻塞队列中移出"/>
          <p:cNvSpPr/>
          <p:nvPr/>
        </p:nvSpPr>
        <p:spPr>
          <a:xfrm>
            <a:off x="4515973" y="8459064"/>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C.将进程从阻塞队列中移出</a:t>
            </a:r>
          </a:p>
        </p:txBody>
      </p:sp>
      <p:sp>
        <p:nvSpPr>
          <p:cNvPr id="2208" name="B.将进程状态由阻塞态改为就绪态"/>
          <p:cNvSpPr/>
          <p:nvPr/>
        </p:nvSpPr>
        <p:spPr>
          <a:xfrm>
            <a:off x="4516632" y="7004738"/>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B.将进程状态由阻塞态改为就绪态</a:t>
            </a:r>
          </a:p>
        </p:txBody>
      </p:sp>
      <p:sp>
        <p:nvSpPr>
          <p:cNvPr id="2209" name="A.将进程插入就绪队列"/>
          <p:cNvSpPr/>
          <p:nvPr/>
        </p:nvSpPr>
        <p:spPr>
          <a:xfrm>
            <a:off x="4524360" y="5550413"/>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A.将进程插入就绪队列</a:t>
            </a:r>
          </a:p>
        </p:txBody>
      </p:sp>
      <p:sp>
        <p:nvSpPr>
          <p:cNvPr id="2210" name="CBA"/>
          <p:cNvSpPr/>
          <p:nvPr/>
        </p:nvSpPr>
        <p:spPr>
          <a:xfrm>
            <a:off x="13851633" y="3939001"/>
            <a:ext cx="149003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CBA</a:t>
            </a:r>
          </a:p>
        </p:txBody>
      </p:sp>
      <p:sp>
        <p:nvSpPr>
          <p:cNvPr id="2211" name="2.2.3 进程的唤醒"/>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2.2.3 进程的唤醒</a:t>
            </a:r>
          </a:p>
        </p:txBody>
      </p:sp>
      <p:sp>
        <p:nvSpPr>
          <p:cNvPr id="2212" name="进程的唤醒"/>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进程的唤醒</a:t>
            </a:r>
          </a:p>
        </p:txBody>
      </p:sp>
      <p:pic>
        <p:nvPicPr>
          <p:cNvPr id="2213" name="屏幕快照 2019-03-03 下午8.12.14.png" descr="屏幕快照 2019-03-03 下午8.12.14.png"/>
          <p:cNvPicPr>
            <a:picLocks noChangeAspect="1"/>
          </p:cNvPicPr>
          <p:nvPr/>
        </p:nvPicPr>
        <p:blipFill>
          <a:blip r:embed="rId3">
            <a:extLst/>
          </a:blip>
          <a:stretch>
            <a:fillRect/>
          </a:stretch>
        </p:blipFill>
        <p:spPr>
          <a:xfrm>
            <a:off x="20056161" y="940104"/>
            <a:ext cx="3799117" cy="2217863"/>
          </a:xfrm>
          <a:prstGeom prst="rect">
            <a:avLst/>
          </a:prstGeom>
          <a:ln w="12700">
            <a:miter lim="400000"/>
          </a:ln>
        </p:spPr>
      </p:pic>
    </p:spTree>
    <p:extLst>
      <p:ext uri="{BB962C8B-B14F-4D97-AF65-F5344CB8AC3E}">
        <p14:creationId xmlns:p14="http://schemas.microsoft.com/office/powerpoint/2010/main" val="78713638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16"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21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18" name="创建"/>
          <p:cNvSpPr/>
          <p:nvPr/>
        </p:nvSpPr>
        <p:spPr>
          <a:xfrm>
            <a:off x="6666407" y="5953552"/>
            <a:ext cx="2347504" cy="1808896"/>
          </a:xfrm>
          <a:prstGeom prst="rect">
            <a:avLst/>
          </a:prstGeom>
          <a:blipFill>
            <a:blip r:embed="rId2">
              <a:alphaModFix amt="1970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2219" name="阻塞"/>
          <p:cNvSpPr/>
          <p:nvPr/>
        </p:nvSpPr>
        <p:spPr>
          <a:xfrm>
            <a:off x="9567634" y="5953552"/>
            <a:ext cx="2347505" cy="1808896"/>
          </a:xfrm>
          <a:prstGeom prst="rect">
            <a:avLst/>
          </a:prstGeom>
          <a:blipFill>
            <a:blip r:embed="rId2">
              <a:alphaModFix amt="1970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阻塞</a:t>
            </a:r>
          </a:p>
        </p:txBody>
      </p:sp>
      <p:sp>
        <p:nvSpPr>
          <p:cNvPr id="2220" name="唤醒"/>
          <p:cNvSpPr/>
          <p:nvPr/>
        </p:nvSpPr>
        <p:spPr>
          <a:xfrm>
            <a:off x="12468862" y="5953552"/>
            <a:ext cx="2347504" cy="1808896"/>
          </a:xfrm>
          <a:prstGeom prst="rect">
            <a:avLst/>
          </a:prstGeom>
          <a:blipFill>
            <a:blip r:embed="rId2">
              <a:alphaModFix amt="1970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唤醒</a:t>
            </a:r>
          </a:p>
        </p:txBody>
      </p:sp>
      <p:sp>
        <p:nvSpPr>
          <p:cNvPr id="2221" name="终止"/>
          <p:cNvSpPr/>
          <p:nvPr/>
        </p:nvSpPr>
        <p:spPr>
          <a:xfrm>
            <a:off x="15370089" y="5953552"/>
            <a:ext cx="2347505"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pic>
        <p:nvPicPr>
          <p:cNvPr id="2222" name="屏幕快照 2019-03-03 下午8.12.28.png" descr="屏幕快照 2019-03-03 下午8.12.28.png"/>
          <p:cNvPicPr>
            <a:picLocks noChangeAspect="1"/>
          </p:cNvPicPr>
          <p:nvPr/>
        </p:nvPicPr>
        <p:blipFill>
          <a:blip r:embed="rId3">
            <a:extLst/>
          </a:blip>
          <a:stretch>
            <a:fillRect/>
          </a:stretch>
        </p:blipFill>
        <p:spPr>
          <a:xfrm>
            <a:off x="20185285" y="925274"/>
            <a:ext cx="3448845" cy="2299231"/>
          </a:xfrm>
          <a:prstGeom prst="rect">
            <a:avLst/>
          </a:prstGeom>
          <a:ln w="12700">
            <a:miter lim="400000"/>
          </a:ln>
        </p:spPr>
      </p:pic>
      <p:sp>
        <p:nvSpPr>
          <p:cNvPr id="2223" name="2.2.4 进程的终止"/>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2.2.4 进程的终止</a:t>
            </a:r>
          </a:p>
        </p:txBody>
      </p:sp>
      <p:sp>
        <p:nvSpPr>
          <p:cNvPr id="2224" name="进程的终止"/>
          <p:cNvSpPr/>
          <p:nvPr/>
        </p:nvSpPr>
        <p:spPr>
          <a:xfrm>
            <a:off x="720940" y="1010742"/>
            <a:ext cx="429943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进程的终止</a:t>
            </a:r>
          </a:p>
        </p:txBody>
      </p:sp>
    </p:spTree>
    <p:extLst>
      <p:ext uri="{BB962C8B-B14F-4D97-AF65-F5344CB8AC3E}">
        <p14:creationId xmlns:p14="http://schemas.microsoft.com/office/powerpoint/2010/main" val="90202440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27"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22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29" name="🤔️什么情况下会进程会被终止呢？"/>
          <p:cNvSpPr/>
          <p:nvPr/>
        </p:nvSpPr>
        <p:spPr>
          <a:xfrm>
            <a:off x="1028611" y="2420376"/>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🤔️什么情况下会进程会被终止呢？</a:t>
            </a:r>
          </a:p>
        </p:txBody>
      </p:sp>
      <p:sp>
        <p:nvSpPr>
          <p:cNvPr id="2230" name="进程正常执行完毕"/>
          <p:cNvSpPr/>
          <p:nvPr/>
        </p:nvSpPr>
        <p:spPr>
          <a:xfrm>
            <a:off x="1598126" y="3576980"/>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进程正常执行完毕</a:t>
            </a:r>
          </a:p>
        </p:txBody>
      </p:sp>
      <p:sp>
        <p:nvSpPr>
          <p:cNvPr id="2231" name="2.2.4 进程的终止"/>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2.2.4 进程的终止</a:t>
            </a:r>
          </a:p>
        </p:txBody>
      </p:sp>
      <p:sp>
        <p:nvSpPr>
          <p:cNvPr id="2232" name="进程的终止"/>
          <p:cNvSpPr/>
          <p:nvPr/>
        </p:nvSpPr>
        <p:spPr>
          <a:xfrm>
            <a:off x="720940" y="1010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进程的终止</a:t>
            </a:r>
          </a:p>
        </p:txBody>
      </p:sp>
      <p:pic>
        <p:nvPicPr>
          <p:cNvPr id="2233" name="屏幕快照 2019-03-03 下午8.12.28.png" descr="屏幕快照 2019-03-03 下午8.12.28.png"/>
          <p:cNvPicPr>
            <a:picLocks noChangeAspect="1"/>
          </p:cNvPicPr>
          <p:nvPr/>
        </p:nvPicPr>
        <p:blipFill>
          <a:blip r:embed="rId4">
            <a:extLst/>
          </a:blip>
          <a:stretch>
            <a:fillRect/>
          </a:stretch>
        </p:blipFill>
        <p:spPr>
          <a:xfrm>
            <a:off x="20185285" y="925274"/>
            <a:ext cx="3448845" cy="2299231"/>
          </a:xfrm>
          <a:prstGeom prst="rect">
            <a:avLst/>
          </a:prstGeom>
          <a:ln w="12700">
            <a:miter lim="400000"/>
          </a:ln>
        </p:spPr>
      </p:pic>
    </p:spTree>
    <p:extLst>
      <p:ext uri="{BB962C8B-B14F-4D97-AF65-F5344CB8AC3E}">
        <p14:creationId xmlns:p14="http://schemas.microsoft.com/office/powerpoint/2010/main" val="123707704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38"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23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40" name="🤔️什么情况下会进程会被终止呢？"/>
          <p:cNvSpPr/>
          <p:nvPr/>
        </p:nvSpPr>
        <p:spPr>
          <a:xfrm>
            <a:off x="1028611" y="2420376"/>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🤔️什么情况下会进程会被终止呢？</a:t>
            </a:r>
          </a:p>
        </p:txBody>
      </p:sp>
      <p:sp>
        <p:nvSpPr>
          <p:cNvPr id="2241" name="🤔️完成进程终止的过程"/>
          <p:cNvSpPr/>
          <p:nvPr/>
        </p:nvSpPr>
        <p:spPr>
          <a:xfrm>
            <a:off x="963126" y="5400663"/>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🤔️完成进程终止的过程</a:t>
            </a:r>
          </a:p>
        </p:txBody>
      </p:sp>
      <p:sp>
        <p:nvSpPr>
          <p:cNvPr id="2242" name="1.从进程PCB中读进程状态"/>
          <p:cNvSpPr/>
          <p:nvPr/>
        </p:nvSpPr>
        <p:spPr>
          <a:xfrm>
            <a:off x="1125424" y="7147486"/>
            <a:ext cx="769957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1.从进程PCB中读进程状态</a:t>
            </a:r>
          </a:p>
        </p:txBody>
      </p:sp>
      <p:sp>
        <p:nvSpPr>
          <p:cNvPr id="2243" name="2.若进程正在执行，则终止进程的执行"/>
          <p:cNvSpPr/>
          <p:nvPr/>
        </p:nvSpPr>
        <p:spPr>
          <a:xfrm>
            <a:off x="1125424" y="8380949"/>
            <a:ext cx="10803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2.若进程正在执行，则终止进程的执行</a:t>
            </a:r>
          </a:p>
        </p:txBody>
      </p:sp>
      <p:sp>
        <p:nvSpPr>
          <p:cNvPr id="2244" name="3.释放资源"/>
          <p:cNvSpPr/>
          <p:nvPr/>
        </p:nvSpPr>
        <p:spPr>
          <a:xfrm>
            <a:off x="1125424" y="9614413"/>
            <a:ext cx="31838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3.释放资源</a:t>
            </a:r>
          </a:p>
        </p:txBody>
      </p:sp>
      <p:sp>
        <p:nvSpPr>
          <p:cNvPr id="2245" name="4.将终止进程的PCB移出"/>
          <p:cNvSpPr/>
          <p:nvPr/>
        </p:nvSpPr>
        <p:spPr>
          <a:xfrm>
            <a:off x="1125424" y="10847876"/>
            <a:ext cx="706457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4.将终止进程的PCB移出</a:t>
            </a:r>
          </a:p>
        </p:txBody>
      </p:sp>
      <p:sp>
        <p:nvSpPr>
          <p:cNvPr id="2246" name="进程正常执行完毕"/>
          <p:cNvSpPr/>
          <p:nvPr/>
        </p:nvSpPr>
        <p:spPr>
          <a:xfrm>
            <a:off x="1598126" y="3576980"/>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进程正常执行完毕</a:t>
            </a:r>
          </a:p>
        </p:txBody>
      </p:sp>
      <p:sp>
        <p:nvSpPr>
          <p:cNvPr id="2247" name="2.2.4 进程的终止"/>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2.2.4 进程的终止</a:t>
            </a:r>
          </a:p>
        </p:txBody>
      </p:sp>
      <p:sp>
        <p:nvSpPr>
          <p:cNvPr id="2248" name="进程的终止"/>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进程的终止</a:t>
            </a:r>
          </a:p>
        </p:txBody>
      </p:sp>
      <p:pic>
        <p:nvPicPr>
          <p:cNvPr id="2249" name="屏幕快照 2019-03-03 下午8.12.28.png" descr="屏幕快照 2019-03-03 下午8.12.28.png"/>
          <p:cNvPicPr>
            <a:picLocks noChangeAspect="1"/>
          </p:cNvPicPr>
          <p:nvPr/>
        </p:nvPicPr>
        <p:blipFill>
          <a:blip r:embed="rId3">
            <a:extLst/>
          </a:blip>
          <a:stretch>
            <a:fillRect/>
          </a:stretch>
        </p:blipFill>
        <p:spPr>
          <a:xfrm>
            <a:off x="20185285" y="925274"/>
            <a:ext cx="3448845" cy="2299231"/>
          </a:xfrm>
          <a:prstGeom prst="rect">
            <a:avLst/>
          </a:prstGeom>
          <a:ln w="12700">
            <a:miter lim="400000"/>
          </a:ln>
        </p:spPr>
      </p:pic>
    </p:spTree>
    <p:extLst>
      <p:ext uri="{BB962C8B-B14F-4D97-AF65-F5344CB8AC3E}">
        <p14:creationId xmlns:p14="http://schemas.microsoft.com/office/powerpoint/2010/main" val="141003238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52"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25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54" name="完成进程终止的步骤正确排序是______。"/>
          <p:cNvSpPr/>
          <p:nvPr/>
        </p:nvSpPr>
        <p:spPr>
          <a:xfrm>
            <a:off x="4594708" y="4096087"/>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完成进程终止的步骤正确排序是______。</a:t>
            </a:r>
          </a:p>
        </p:txBody>
      </p:sp>
      <p:sp>
        <p:nvSpPr>
          <p:cNvPr id="2255" name="A.从进程PCB中读进程状态"/>
          <p:cNvSpPr/>
          <p:nvPr/>
        </p:nvSpPr>
        <p:spPr>
          <a:xfrm>
            <a:off x="4582226" y="5775886"/>
            <a:ext cx="780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A.从进程PCB中读进程状态</a:t>
            </a:r>
          </a:p>
        </p:txBody>
      </p:sp>
      <p:sp>
        <p:nvSpPr>
          <p:cNvPr id="2256" name="B.释放资源"/>
          <p:cNvSpPr/>
          <p:nvPr/>
        </p:nvSpPr>
        <p:spPr>
          <a:xfrm>
            <a:off x="4562461" y="6952981"/>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B.释放资源</a:t>
            </a:r>
          </a:p>
        </p:txBody>
      </p:sp>
      <p:sp>
        <p:nvSpPr>
          <p:cNvPr id="2257" name="D.若进程正在执行，则终止进程的执行"/>
          <p:cNvSpPr/>
          <p:nvPr/>
        </p:nvSpPr>
        <p:spPr>
          <a:xfrm>
            <a:off x="4567432" y="9307171"/>
            <a:ext cx="1090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D.若进程正在执行，则终止进程的执行</a:t>
            </a:r>
          </a:p>
        </p:txBody>
      </p:sp>
      <p:sp>
        <p:nvSpPr>
          <p:cNvPr id="2258" name="C.将终止进程的PCB移出"/>
          <p:cNvSpPr/>
          <p:nvPr/>
        </p:nvSpPr>
        <p:spPr>
          <a:xfrm>
            <a:off x="4552514" y="8130076"/>
            <a:ext cx="7169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C.将终止进程的PCB移出</a:t>
            </a:r>
          </a:p>
        </p:txBody>
      </p:sp>
      <p:sp>
        <p:nvSpPr>
          <p:cNvPr id="2259" name="2.2.4 进程的终止"/>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2.2.4 进程的终止</a:t>
            </a:r>
          </a:p>
        </p:txBody>
      </p:sp>
      <p:sp>
        <p:nvSpPr>
          <p:cNvPr id="2260" name="进程的终止"/>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进程的终止</a:t>
            </a:r>
          </a:p>
        </p:txBody>
      </p:sp>
      <p:pic>
        <p:nvPicPr>
          <p:cNvPr id="2261" name="屏幕快照 2019-03-03 下午8.12.28.png" descr="屏幕快照 2019-03-03 下午8.12.28.png"/>
          <p:cNvPicPr>
            <a:picLocks noChangeAspect="1"/>
          </p:cNvPicPr>
          <p:nvPr/>
        </p:nvPicPr>
        <p:blipFill>
          <a:blip r:embed="rId3">
            <a:extLst/>
          </a:blip>
          <a:stretch>
            <a:fillRect/>
          </a:stretch>
        </p:blipFill>
        <p:spPr>
          <a:xfrm>
            <a:off x="20185285" y="925274"/>
            <a:ext cx="3448845" cy="2299231"/>
          </a:xfrm>
          <a:prstGeom prst="rect">
            <a:avLst/>
          </a:prstGeom>
          <a:ln w="12700">
            <a:miter lim="400000"/>
          </a:ln>
        </p:spPr>
      </p:pic>
    </p:spTree>
    <p:extLst>
      <p:ext uri="{BB962C8B-B14F-4D97-AF65-F5344CB8AC3E}">
        <p14:creationId xmlns:p14="http://schemas.microsoft.com/office/powerpoint/2010/main" val="9322668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4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941"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942"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943"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944"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945"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946"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94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48"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949" name="程序的并发执行"/>
          <p:cNvSpPr/>
          <p:nvPr/>
        </p:nvSpPr>
        <p:spPr>
          <a:xfrm>
            <a:off x="15686933" y="2073439"/>
            <a:ext cx="513664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a:solidFill>
                  <a:schemeClr val="bg2"/>
                </a:solidFill>
              </a:rPr>
              <a:t>程序的并发执行</a:t>
            </a:r>
          </a:p>
        </p:txBody>
      </p:sp>
      <p:sp>
        <p:nvSpPr>
          <p:cNvPr id="1950" name="进程的概念"/>
          <p:cNvSpPr/>
          <p:nvPr/>
        </p:nvSpPr>
        <p:spPr>
          <a:xfrm>
            <a:off x="15686933" y="3061512"/>
            <a:ext cx="64049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a:solidFill>
                  <a:schemeClr val="bg2"/>
                </a:solidFill>
              </a:rPr>
              <a:t>进程的概念</a:t>
            </a:r>
          </a:p>
        </p:txBody>
      </p:sp>
      <p:sp>
        <p:nvSpPr>
          <p:cNvPr id="1951" name="进程控制块"/>
          <p:cNvSpPr/>
          <p:nvPr/>
        </p:nvSpPr>
        <p:spPr>
          <a:xfrm>
            <a:off x="15686933" y="4027216"/>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a:solidFill>
                  <a:schemeClr val="bg2"/>
                </a:solidFill>
              </a:rPr>
              <a:t>进程控制块</a:t>
            </a:r>
          </a:p>
        </p:txBody>
      </p:sp>
      <p:sp>
        <p:nvSpPr>
          <p:cNvPr id="1952" name="线条"/>
          <p:cNvSpPr/>
          <p:nvPr/>
        </p:nvSpPr>
        <p:spPr>
          <a:xfrm flipV="1">
            <a:off x="15366767" y="2370504"/>
            <a:ext cx="1" cy="4415977"/>
          </a:xfrm>
          <a:prstGeom prst="line">
            <a:avLst/>
          </a:prstGeom>
          <a:ln w="38100">
            <a:solidFill>
              <a:srgbClr val="000000"/>
            </a:solidFill>
            <a:miter lim="400000"/>
          </a:ln>
        </p:spPr>
        <p:txBody>
          <a:bodyPr lIns="50800" tIns="50800" rIns="50800" bIns="50800" anchor="ctr"/>
          <a:lstStyle/>
          <a:p>
            <a:pPr>
              <a:defRPr sz="3200"/>
            </a:pPr>
            <a:endParaRPr/>
          </a:p>
        </p:txBody>
      </p:sp>
      <p:sp>
        <p:nvSpPr>
          <p:cNvPr id="1953" name="线条"/>
          <p:cNvSpPr/>
          <p:nvPr/>
        </p:nvSpPr>
        <p:spPr>
          <a:xfrm>
            <a:off x="14797899" y="4095140"/>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1954" name="进程的状态"/>
          <p:cNvSpPr/>
          <p:nvPr/>
        </p:nvSpPr>
        <p:spPr>
          <a:xfrm>
            <a:off x="15686933" y="5014290"/>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dirty="0">
                <a:solidFill>
                  <a:schemeClr val="tx1"/>
                </a:solidFill>
              </a:rPr>
              <a:t>进程的状态</a:t>
            </a:r>
          </a:p>
        </p:txBody>
      </p:sp>
      <p:sp>
        <p:nvSpPr>
          <p:cNvPr id="1955" name="进程的组织"/>
          <p:cNvSpPr/>
          <p:nvPr/>
        </p:nvSpPr>
        <p:spPr>
          <a:xfrm>
            <a:off x="15686933" y="5979995"/>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dirty="0">
                <a:solidFill>
                  <a:schemeClr val="tx1"/>
                </a:solidFill>
              </a:rPr>
              <a:t>进程的组织</a:t>
            </a:r>
          </a:p>
        </p:txBody>
      </p:sp>
    </p:spTree>
    <p:extLst>
      <p:ext uri="{BB962C8B-B14F-4D97-AF65-F5344CB8AC3E}">
        <p14:creationId xmlns:p14="http://schemas.microsoft.com/office/powerpoint/2010/main" val="152641634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64"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26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66" name="完成进程终止的步骤正确排序是______。"/>
          <p:cNvSpPr/>
          <p:nvPr/>
        </p:nvSpPr>
        <p:spPr>
          <a:xfrm>
            <a:off x="4594708" y="4096087"/>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完成进程终止的步骤正确排序是______。</a:t>
            </a:r>
          </a:p>
        </p:txBody>
      </p:sp>
      <p:sp>
        <p:nvSpPr>
          <p:cNvPr id="2267" name="A.从进程PCB中读进程状态"/>
          <p:cNvSpPr/>
          <p:nvPr/>
        </p:nvSpPr>
        <p:spPr>
          <a:xfrm>
            <a:off x="4582226" y="5775886"/>
            <a:ext cx="780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A.从进程PCB中读进程状态</a:t>
            </a:r>
          </a:p>
        </p:txBody>
      </p:sp>
      <p:sp>
        <p:nvSpPr>
          <p:cNvPr id="2268" name="D.若进程正在执行，则终止进程的执行"/>
          <p:cNvSpPr/>
          <p:nvPr/>
        </p:nvSpPr>
        <p:spPr>
          <a:xfrm>
            <a:off x="4567432" y="9307171"/>
            <a:ext cx="1090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D.若进程正在执行，则终止进程的执行</a:t>
            </a:r>
          </a:p>
        </p:txBody>
      </p:sp>
      <p:sp>
        <p:nvSpPr>
          <p:cNvPr id="2269" name="B.释放资源"/>
          <p:cNvSpPr/>
          <p:nvPr/>
        </p:nvSpPr>
        <p:spPr>
          <a:xfrm>
            <a:off x="4562461" y="6952981"/>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B.释放资源</a:t>
            </a:r>
          </a:p>
        </p:txBody>
      </p:sp>
      <p:sp>
        <p:nvSpPr>
          <p:cNvPr id="2270" name="C.将终止进程的PCB移出"/>
          <p:cNvSpPr/>
          <p:nvPr/>
        </p:nvSpPr>
        <p:spPr>
          <a:xfrm>
            <a:off x="4552514" y="8130076"/>
            <a:ext cx="7169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C.将终止进程的PCB移出</a:t>
            </a:r>
          </a:p>
        </p:txBody>
      </p:sp>
      <p:sp>
        <p:nvSpPr>
          <p:cNvPr id="2271" name="ADBC"/>
          <p:cNvSpPr/>
          <p:nvPr/>
        </p:nvSpPr>
        <p:spPr>
          <a:xfrm>
            <a:off x="13622345" y="3939001"/>
            <a:ext cx="194860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ADBC</a:t>
            </a:r>
          </a:p>
        </p:txBody>
      </p:sp>
      <p:sp>
        <p:nvSpPr>
          <p:cNvPr id="2272" name="2.2.4 进程的终止"/>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2.2.4 进程的终止</a:t>
            </a:r>
          </a:p>
        </p:txBody>
      </p:sp>
      <p:sp>
        <p:nvSpPr>
          <p:cNvPr id="2273" name="进程的终止"/>
          <p:cNvSpPr/>
          <p:nvPr/>
        </p:nvSpPr>
        <p:spPr>
          <a:xfrm>
            <a:off x="720940" y="1010742"/>
            <a:ext cx="429943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进程的终止</a:t>
            </a:r>
          </a:p>
        </p:txBody>
      </p:sp>
      <p:pic>
        <p:nvPicPr>
          <p:cNvPr id="2274" name="屏幕快照 2019-03-03 下午8.12.28.png" descr="屏幕快照 2019-03-03 下午8.12.28.png"/>
          <p:cNvPicPr>
            <a:picLocks noChangeAspect="1"/>
          </p:cNvPicPr>
          <p:nvPr/>
        </p:nvPicPr>
        <p:blipFill>
          <a:blip r:embed="rId3">
            <a:extLst/>
          </a:blip>
          <a:stretch>
            <a:fillRect/>
          </a:stretch>
        </p:blipFill>
        <p:spPr>
          <a:xfrm>
            <a:off x="20185285" y="925274"/>
            <a:ext cx="3448845" cy="2299231"/>
          </a:xfrm>
          <a:prstGeom prst="rect">
            <a:avLst/>
          </a:prstGeom>
          <a:ln w="12700">
            <a:miter lim="400000"/>
          </a:ln>
        </p:spPr>
      </p:pic>
    </p:spTree>
    <p:extLst>
      <p:ext uri="{BB962C8B-B14F-4D97-AF65-F5344CB8AC3E}">
        <p14:creationId xmlns:p14="http://schemas.microsoft.com/office/powerpoint/2010/main" val="56837708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77"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2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79" name="创建"/>
          <p:cNvSpPr/>
          <p:nvPr/>
        </p:nvSpPr>
        <p:spPr>
          <a:xfrm>
            <a:off x="6666407" y="5953552"/>
            <a:ext cx="2347504"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2280" name="阻塞"/>
          <p:cNvSpPr/>
          <p:nvPr/>
        </p:nvSpPr>
        <p:spPr>
          <a:xfrm>
            <a:off x="9567634" y="5953552"/>
            <a:ext cx="2347505"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阻塞</a:t>
            </a:r>
          </a:p>
        </p:txBody>
      </p:sp>
      <p:sp>
        <p:nvSpPr>
          <p:cNvPr id="2281" name="唤醒"/>
          <p:cNvSpPr/>
          <p:nvPr/>
        </p:nvSpPr>
        <p:spPr>
          <a:xfrm>
            <a:off x="12468862" y="5953552"/>
            <a:ext cx="2347504"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唤醒</a:t>
            </a:r>
          </a:p>
        </p:txBody>
      </p:sp>
      <p:sp>
        <p:nvSpPr>
          <p:cNvPr id="2282" name="终止"/>
          <p:cNvSpPr/>
          <p:nvPr/>
        </p:nvSpPr>
        <p:spPr>
          <a:xfrm>
            <a:off x="15370089" y="5953552"/>
            <a:ext cx="2347505" cy="1808896"/>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spTree>
    <p:extLst>
      <p:ext uri="{BB962C8B-B14F-4D97-AF65-F5344CB8AC3E}">
        <p14:creationId xmlns:p14="http://schemas.microsoft.com/office/powerpoint/2010/main" val="70643935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85"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28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8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88" name="以下不是操作系统对进程的控制的是（）…"/>
          <p:cNvSpPr/>
          <p:nvPr/>
        </p:nvSpPr>
        <p:spPr>
          <a:xfrm>
            <a:off x="7173515" y="4292600"/>
            <a:ext cx="112561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以下不是操作系统对进程的控制的是（）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进程的终止</a:t>
            </a:r>
          </a:p>
          <a:p>
            <a:pPr algn="l">
              <a:defRPr sz="4800">
                <a:latin typeface="Lantinghei SC Extralight"/>
                <a:ea typeface="Lantinghei SC Extralight"/>
                <a:cs typeface="Lantinghei SC Extralight"/>
                <a:sym typeface="Lantinghei SC Extralight"/>
              </a:defRPr>
            </a:pPr>
            <a:r>
              <a:t>B. 进程的阻塞</a:t>
            </a:r>
          </a:p>
          <a:p>
            <a:pPr algn="l">
              <a:defRPr sz="4800">
                <a:latin typeface="Lantinghei SC Extralight"/>
                <a:ea typeface="Lantinghei SC Extralight"/>
                <a:cs typeface="Lantinghei SC Extralight"/>
                <a:sym typeface="Lantinghei SC Extralight"/>
              </a:defRPr>
            </a:pPr>
            <a:r>
              <a:t>C. 进程的循环</a:t>
            </a:r>
          </a:p>
          <a:p>
            <a:pPr algn="l">
              <a:defRPr sz="4800">
                <a:latin typeface="Lantinghei SC Extralight"/>
                <a:ea typeface="Lantinghei SC Extralight"/>
                <a:cs typeface="Lantinghei SC Extralight"/>
                <a:sym typeface="Lantinghei SC Extralight"/>
              </a:defRPr>
            </a:pPr>
            <a:r>
              <a:t>D. 进程的唤醒</a:t>
            </a:r>
          </a:p>
        </p:txBody>
      </p:sp>
    </p:spTree>
    <p:extLst>
      <p:ext uri="{BB962C8B-B14F-4D97-AF65-F5344CB8AC3E}">
        <p14:creationId xmlns:p14="http://schemas.microsoft.com/office/powerpoint/2010/main" val="183660525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91" name="第二节 进程的控制"/>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进程的控制</a:t>
            </a:r>
          </a:p>
        </p:txBody>
      </p:sp>
      <p:sp>
        <p:nvSpPr>
          <p:cNvPr id="229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29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94" name="以下不是操作系统对进程的控制的是（C）…"/>
          <p:cNvSpPr/>
          <p:nvPr/>
        </p:nvSpPr>
        <p:spPr>
          <a:xfrm>
            <a:off x="7173515" y="4292600"/>
            <a:ext cx="11758614"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以下不是操作系统对进程的控制的是（</a:t>
            </a:r>
            <a:r>
              <a:rPr>
                <a:solidFill>
                  <a:schemeClr val="accent5"/>
                </a:solidFill>
                <a:latin typeface="Lantinghei SC Demibold"/>
                <a:ea typeface="Lantinghei SC Demibold"/>
                <a:cs typeface="Lantinghei SC Demibold"/>
                <a:sym typeface="Lantinghei SC Demibold"/>
              </a:rPr>
              <a:t>C</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进程的终止</a:t>
            </a:r>
          </a:p>
          <a:p>
            <a:pPr algn="l">
              <a:defRPr sz="4800">
                <a:latin typeface="Lantinghei SC Extralight"/>
                <a:ea typeface="Lantinghei SC Extralight"/>
                <a:cs typeface="Lantinghei SC Extralight"/>
                <a:sym typeface="Lantinghei SC Extralight"/>
              </a:defRPr>
            </a:pPr>
            <a:r>
              <a:t>B. 进程的阻塞</a:t>
            </a:r>
          </a:p>
          <a:p>
            <a:pPr algn="l">
              <a:defRPr sz="4800">
                <a:solidFill>
                  <a:schemeClr val="accent5"/>
                </a:solidFill>
                <a:latin typeface="Lantinghei SC Extralight"/>
                <a:ea typeface="Lantinghei SC Extralight"/>
                <a:cs typeface="Lantinghei SC Extralight"/>
                <a:sym typeface="Lantinghei SC Extralight"/>
              </a:defRPr>
            </a:pPr>
            <a:r>
              <a:t>C. 进程的循环</a:t>
            </a:r>
          </a:p>
          <a:p>
            <a:pPr algn="l">
              <a:defRPr sz="4800">
                <a:latin typeface="Lantinghei SC Extralight"/>
                <a:ea typeface="Lantinghei SC Extralight"/>
                <a:cs typeface="Lantinghei SC Extralight"/>
                <a:sym typeface="Lantinghei SC Extralight"/>
              </a:defRPr>
            </a:pPr>
            <a:r>
              <a:t>D. 进程的唤醒</a:t>
            </a:r>
          </a:p>
        </p:txBody>
      </p:sp>
    </p:spTree>
    <p:extLst>
      <p:ext uri="{BB962C8B-B14F-4D97-AF65-F5344CB8AC3E}">
        <p14:creationId xmlns:p14="http://schemas.microsoft.com/office/powerpoint/2010/main" val="204206245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9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298"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2299"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2300"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2301"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2302"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2303"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230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305"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2306" name="创建"/>
          <p:cNvSpPr/>
          <p:nvPr/>
        </p:nvSpPr>
        <p:spPr>
          <a:xfrm>
            <a:off x="15593297" y="3135985"/>
            <a:ext cx="513664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创建</a:t>
            </a:r>
          </a:p>
        </p:txBody>
      </p:sp>
      <p:sp>
        <p:nvSpPr>
          <p:cNvPr id="2307" name="阻塞"/>
          <p:cNvSpPr/>
          <p:nvPr/>
        </p:nvSpPr>
        <p:spPr>
          <a:xfrm>
            <a:off x="15593297" y="4124058"/>
            <a:ext cx="64049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阻塞</a:t>
            </a:r>
          </a:p>
        </p:txBody>
      </p:sp>
      <p:sp>
        <p:nvSpPr>
          <p:cNvPr id="2308" name="唤醒"/>
          <p:cNvSpPr/>
          <p:nvPr/>
        </p:nvSpPr>
        <p:spPr>
          <a:xfrm>
            <a:off x="15593297" y="5089762"/>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唤醒</a:t>
            </a:r>
          </a:p>
        </p:txBody>
      </p:sp>
      <p:sp>
        <p:nvSpPr>
          <p:cNvPr id="2309" name="线条"/>
          <p:cNvSpPr/>
          <p:nvPr/>
        </p:nvSpPr>
        <p:spPr>
          <a:xfrm flipV="1">
            <a:off x="15314115" y="3318251"/>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2310" name="线条"/>
          <p:cNvSpPr/>
          <p:nvPr/>
        </p:nvSpPr>
        <p:spPr>
          <a:xfrm>
            <a:off x="14745247" y="5042887"/>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2311" name="终止"/>
          <p:cNvSpPr/>
          <p:nvPr/>
        </p:nvSpPr>
        <p:spPr>
          <a:xfrm>
            <a:off x="15593297" y="6024183"/>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终止</a:t>
            </a:r>
          </a:p>
        </p:txBody>
      </p:sp>
    </p:spTree>
    <p:extLst>
      <p:ext uri="{BB962C8B-B14F-4D97-AF65-F5344CB8AC3E}">
        <p14:creationId xmlns:p14="http://schemas.microsoft.com/office/powerpoint/2010/main" val="200750167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1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315"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2316"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2317"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2318"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2319"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2320"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232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322"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96500648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2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32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327"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328" name="操作系统管理计算机系统资源，提供方便的接口，扩充硬件的功能等"/>
          <p:cNvSpPr/>
          <p:nvPr/>
        </p:nvSpPr>
        <p:spPr>
          <a:xfrm>
            <a:off x="2609849" y="2636310"/>
            <a:ext cx="191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操作系统管理计算机系统资源，提供方便的接口，扩充硬件的功能等</a:t>
            </a:r>
          </a:p>
        </p:txBody>
      </p:sp>
      <p:sp>
        <p:nvSpPr>
          <p:cNvPr id="2329" name="操作系统内核"/>
          <p:cNvSpPr/>
          <p:nvPr/>
        </p:nvSpPr>
        <p:spPr>
          <a:xfrm>
            <a:off x="9696449" y="5069385"/>
            <a:ext cx="49911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solidFill>
                  <a:schemeClr val="accent5"/>
                </a:solidFill>
                <a:latin typeface="Lantinghei SC Heavy"/>
                <a:ea typeface="Lantinghei SC Heavy"/>
                <a:cs typeface="Lantinghei SC Heavy"/>
                <a:sym typeface="Lantinghei SC Heavy"/>
              </a:defRPr>
            </a:lvl1pPr>
          </a:lstStyle>
          <a:p>
            <a:r>
              <a:t>操作系统内核</a:t>
            </a:r>
          </a:p>
        </p:txBody>
      </p:sp>
      <p:sp>
        <p:nvSpPr>
          <p:cNvPr id="2330" name="操作系统内核是计算机硬件的第一次扩充…"/>
          <p:cNvSpPr/>
          <p:nvPr/>
        </p:nvSpPr>
        <p:spPr>
          <a:xfrm>
            <a:off x="6331638" y="7256564"/>
            <a:ext cx="11720724"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操作系统内核是计算机</a:t>
            </a:r>
            <a:r>
              <a:rPr b="1">
                <a:latin typeface="Helvetica"/>
                <a:ea typeface="Helvetica"/>
                <a:cs typeface="Helvetica"/>
                <a:sym typeface="Helvetica"/>
              </a:rPr>
              <a:t>硬件的第一次扩充</a:t>
            </a:r>
          </a:p>
          <a:p>
            <a:r>
              <a:t>与硬件关系密切</a:t>
            </a:r>
          </a:p>
        </p:txBody>
      </p:sp>
      <p:sp>
        <p:nvSpPr>
          <p:cNvPr id="2331" name="2.3.0 操作系统内核"/>
          <p:cNvSpPr/>
          <p:nvPr/>
        </p:nvSpPr>
        <p:spPr>
          <a:xfrm>
            <a:off x="139222" y="88486"/>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2.3.0 操作系统内核</a:t>
            </a:r>
          </a:p>
        </p:txBody>
      </p:sp>
      <p:sp>
        <p:nvSpPr>
          <p:cNvPr id="2332" name="操作系统内核"/>
          <p:cNvSpPr/>
          <p:nvPr/>
        </p:nvSpPr>
        <p:spPr>
          <a:xfrm>
            <a:off x="720940" y="1010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操作系统内核</a:t>
            </a:r>
          </a:p>
        </p:txBody>
      </p:sp>
      <p:pic>
        <p:nvPicPr>
          <p:cNvPr id="2333" name="屏幕快照 2019-03-03 下午8.25.42.png" descr="屏幕快照 2019-03-03 下午8.25.42.png"/>
          <p:cNvPicPr>
            <a:picLocks noChangeAspect="1"/>
          </p:cNvPicPr>
          <p:nvPr/>
        </p:nvPicPr>
        <p:blipFill>
          <a:blip r:embed="rId4">
            <a:extLst/>
          </a:blip>
          <a:stretch>
            <a:fillRect/>
          </a:stretch>
        </p:blipFill>
        <p:spPr>
          <a:xfrm>
            <a:off x="19819191" y="700374"/>
            <a:ext cx="3855245" cy="1724288"/>
          </a:xfrm>
          <a:prstGeom prst="rect">
            <a:avLst/>
          </a:prstGeom>
          <a:ln w="12700">
            <a:miter lim="400000"/>
          </a:ln>
        </p:spPr>
      </p:pic>
    </p:spTree>
    <p:extLst>
      <p:ext uri="{BB962C8B-B14F-4D97-AF65-F5344CB8AC3E}">
        <p14:creationId xmlns:p14="http://schemas.microsoft.com/office/powerpoint/2010/main" val="106740721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3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33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340" name="支撑功能"/>
          <p:cNvSpPr/>
          <p:nvPr/>
        </p:nvSpPr>
        <p:spPr>
          <a:xfrm>
            <a:off x="3905250" y="5092699"/>
            <a:ext cx="4991100" cy="12446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6400">
                <a:solidFill>
                  <a:srgbClr val="FFFFFF"/>
                </a:solidFill>
              </a:defRPr>
            </a:lvl1pPr>
          </a:lstStyle>
          <a:p>
            <a:r>
              <a:t>支撑功能</a:t>
            </a:r>
          </a:p>
        </p:txBody>
      </p:sp>
      <p:sp>
        <p:nvSpPr>
          <p:cNvPr id="2341" name="资源管理功能"/>
          <p:cNvSpPr/>
          <p:nvPr/>
        </p:nvSpPr>
        <p:spPr>
          <a:xfrm>
            <a:off x="3905249" y="8011418"/>
            <a:ext cx="4991101" cy="12446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solidFill>
                  <a:srgbClr val="FFFFFF"/>
                </a:solidFill>
              </a:defRPr>
            </a:lvl1pPr>
          </a:lstStyle>
          <a:p>
            <a:r>
              <a:t>资源管理功能</a:t>
            </a:r>
          </a:p>
        </p:txBody>
      </p:sp>
      <p:sp>
        <p:nvSpPr>
          <p:cNvPr id="2342" name="中断处理、时钟管理、原语操作"/>
          <p:cNvSpPr/>
          <p:nvPr/>
        </p:nvSpPr>
        <p:spPr>
          <a:xfrm>
            <a:off x="9848849" y="5219700"/>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中断处理、时钟管理、原语操作</a:t>
            </a:r>
          </a:p>
        </p:txBody>
      </p:sp>
      <p:sp>
        <p:nvSpPr>
          <p:cNvPr id="2343" name="进程管理、存储管理、设备管理"/>
          <p:cNvSpPr/>
          <p:nvPr/>
        </p:nvSpPr>
        <p:spPr>
          <a:xfrm>
            <a:off x="9848849" y="8138418"/>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进程管理、存储管理、设备管理</a:t>
            </a:r>
          </a:p>
        </p:txBody>
      </p:sp>
      <p:sp>
        <p:nvSpPr>
          <p:cNvPr id="2344" name="2.3.0 操作系统内核"/>
          <p:cNvSpPr/>
          <p:nvPr/>
        </p:nvSpPr>
        <p:spPr>
          <a:xfrm>
            <a:off x="139222" y="88486"/>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2.3.0 操作系统内核</a:t>
            </a:r>
          </a:p>
        </p:txBody>
      </p:sp>
      <p:sp>
        <p:nvSpPr>
          <p:cNvPr id="2345" name="操作系统内核"/>
          <p:cNvSpPr/>
          <p:nvPr/>
        </p:nvSpPr>
        <p:spPr>
          <a:xfrm>
            <a:off x="720940" y="1010742"/>
            <a:ext cx="429943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操作系统内核</a:t>
            </a:r>
          </a:p>
        </p:txBody>
      </p:sp>
      <p:sp>
        <p:nvSpPr>
          <p:cNvPr id="2346" name="操作系统内核"/>
          <p:cNvSpPr/>
          <p:nvPr/>
        </p:nvSpPr>
        <p:spPr>
          <a:xfrm>
            <a:off x="9696449" y="2383382"/>
            <a:ext cx="49911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solidFill>
                  <a:schemeClr val="accent5"/>
                </a:solidFill>
                <a:latin typeface="Lantinghei SC Heavy"/>
                <a:ea typeface="Lantinghei SC Heavy"/>
                <a:cs typeface="Lantinghei SC Heavy"/>
                <a:sym typeface="Lantinghei SC Heavy"/>
              </a:defRPr>
            </a:lvl1pPr>
          </a:lstStyle>
          <a:p>
            <a:r>
              <a:t>操作系统内核</a:t>
            </a:r>
          </a:p>
        </p:txBody>
      </p:sp>
      <p:sp>
        <p:nvSpPr>
          <p:cNvPr id="2347"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pic>
        <p:nvPicPr>
          <p:cNvPr id="2348" name="屏幕快照 2019-03-03 下午8.25.42.png" descr="屏幕快照 2019-03-03 下午8.25.42.png"/>
          <p:cNvPicPr>
            <a:picLocks noChangeAspect="1"/>
          </p:cNvPicPr>
          <p:nvPr/>
        </p:nvPicPr>
        <p:blipFill>
          <a:blip r:embed="rId5">
            <a:extLst/>
          </a:blip>
          <a:stretch>
            <a:fillRect/>
          </a:stretch>
        </p:blipFill>
        <p:spPr>
          <a:xfrm>
            <a:off x="19819191" y="700374"/>
            <a:ext cx="3855245" cy="1724288"/>
          </a:xfrm>
          <a:prstGeom prst="rect">
            <a:avLst/>
          </a:prstGeom>
          <a:ln w="12700">
            <a:miter lim="400000"/>
          </a:ln>
        </p:spPr>
      </p:pic>
    </p:spTree>
    <p:extLst>
      <p:ext uri="{BB962C8B-B14F-4D97-AF65-F5344CB8AC3E}">
        <p14:creationId xmlns:p14="http://schemas.microsoft.com/office/powerpoint/2010/main" val="51688833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5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35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355" name="支撑功能"/>
          <p:cNvSpPr/>
          <p:nvPr/>
        </p:nvSpPr>
        <p:spPr>
          <a:xfrm>
            <a:off x="3905250" y="5092699"/>
            <a:ext cx="4991100" cy="12446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6400">
                <a:solidFill>
                  <a:srgbClr val="FFFFFF"/>
                </a:solidFill>
              </a:defRPr>
            </a:lvl1pPr>
          </a:lstStyle>
          <a:p>
            <a:r>
              <a:t>支撑功能</a:t>
            </a:r>
          </a:p>
        </p:txBody>
      </p:sp>
      <p:sp>
        <p:nvSpPr>
          <p:cNvPr id="2356" name="资源管理功能"/>
          <p:cNvSpPr/>
          <p:nvPr/>
        </p:nvSpPr>
        <p:spPr>
          <a:xfrm>
            <a:off x="3905249" y="8011418"/>
            <a:ext cx="4991101" cy="1244601"/>
          </a:xfrm>
          <a:prstGeom prst="rect">
            <a:avLst/>
          </a:prstGeom>
          <a:blipFill>
            <a:blip r:embed="rId3">
              <a:alphaModFix amt="20429"/>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solidFill>
                  <a:srgbClr val="FFFFFF"/>
                </a:solidFill>
              </a:defRPr>
            </a:lvl1pPr>
          </a:lstStyle>
          <a:p>
            <a:r>
              <a:t>资源管理功能</a:t>
            </a:r>
          </a:p>
        </p:txBody>
      </p:sp>
      <p:sp>
        <p:nvSpPr>
          <p:cNvPr id="2357" name="中断处理、时钟管理、原语操作"/>
          <p:cNvSpPr/>
          <p:nvPr/>
        </p:nvSpPr>
        <p:spPr>
          <a:xfrm>
            <a:off x="9848849" y="5219700"/>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中断处理</a:t>
            </a:r>
            <a:r>
              <a:t>、</a:t>
            </a:r>
            <a:r>
              <a:rPr b="1">
                <a:solidFill>
                  <a:schemeClr val="accent5"/>
                </a:solidFill>
                <a:latin typeface="Helvetica"/>
                <a:ea typeface="Helvetica"/>
                <a:cs typeface="Helvetica"/>
                <a:sym typeface="Helvetica"/>
              </a:rPr>
              <a:t>时钟管理</a:t>
            </a:r>
            <a:r>
              <a:t>、</a:t>
            </a:r>
            <a:r>
              <a:rPr>
                <a:solidFill>
                  <a:srgbClr val="DCDEE0"/>
                </a:solidFill>
              </a:rPr>
              <a:t>原语操作</a:t>
            </a:r>
          </a:p>
        </p:txBody>
      </p:sp>
      <p:sp>
        <p:nvSpPr>
          <p:cNvPr id="2358" name="进程管理、存储管理、设备管理"/>
          <p:cNvSpPr/>
          <p:nvPr/>
        </p:nvSpPr>
        <p:spPr>
          <a:xfrm>
            <a:off x="9848849" y="8138418"/>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进程管理、存储管理、设备管理</a:t>
            </a:r>
          </a:p>
        </p:txBody>
      </p:sp>
      <p:sp>
        <p:nvSpPr>
          <p:cNvPr id="2359" name="2.3.0 操作系统内核"/>
          <p:cNvSpPr/>
          <p:nvPr/>
        </p:nvSpPr>
        <p:spPr>
          <a:xfrm>
            <a:off x="139222" y="88486"/>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2.3.0 操作系统内核</a:t>
            </a:r>
          </a:p>
        </p:txBody>
      </p:sp>
      <p:sp>
        <p:nvSpPr>
          <p:cNvPr id="2360" name="操作系统内核"/>
          <p:cNvSpPr/>
          <p:nvPr/>
        </p:nvSpPr>
        <p:spPr>
          <a:xfrm>
            <a:off x="720940" y="1010742"/>
            <a:ext cx="429943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操作系统内核</a:t>
            </a:r>
          </a:p>
        </p:txBody>
      </p:sp>
      <p:sp>
        <p:nvSpPr>
          <p:cNvPr id="2361" name="操作系统内核"/>
          <p:cNvSpPr/>
          <p:nvPr/>
        </p:nvSpPr>
        <p:spPr>
          <a:xfrm>
            <a:off x="9696449" y="2383382"/>
            <a:ext cx="49911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solidFill>
                  <a:schemeClr val="accent5"/>
                </a:solidFill>
                <a:latin typeface="Lantinghei SC Heavy"/>
                <a:ea typeface="Lantinghei SC Heavy"/>
                <a:cs typeface="Lantinghei SC Heavy"/>
                <a:sym typeface="Lantinghei SC Heavy"/>
              </a:defRPr>
            </a:lvl1pPr>
          </a:lstStyle>
          <a:p>
            <a:r>
              <a:t>操作系统内核</a:t>
            </a:r>
          </a:p>
        </p:txBody>
      </p:sp>
      <p:sp>
        <p:nvSpPr>
          <p:cNvPr id="2362"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pic>
        <p:nvPicPr>
          <p:cNvPr id="2363" name="屏幕快照 2019-03-03 下午8.25.42.png" descr="屏幕快照 2019-03-03 下午8.25.42.png"/>
          <p:cNvPicPr>
            <a:picLocks noChangeAspect="1"/>
          </p:cNvPicPr>
          <p:nvPr/>
        </p:nvPicPr>
        <p:blipFill>
          <a:blip r:embed="rId5">
            <a:extLst/>
          </a:blip>
          <a:stretch>
            <a:fillRect/>
          </a:stretch>
        </p:blipFill>
        <p:spPr>
          <a:xfrm>
            <a:off x="19819191" y="700374"/>
            <a:ext cx="3855245" cy="1724288"/>
          </a:xfrm>
          <a:prstGeom prst="rect">
            <a:avLst/>
          </a:prstGeom>
          <a:ln w="12700">
            <a:miter lim="400000"/>
          </a:ln>
        </p:spPr>
      </p:pic>
    </p:spTree>
    <p:extLst>
      <p:ext uri="{BB962C8B-B14F-4D97-AF65-F5344CB8AC3E}">
        <p14:creationId xmlns:p14="http://schemas.microsoft.com/office/powerpoint/2010/main" val="932956508"/>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6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36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370"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371" name="出现中断时，计算机停止现在程序的运行，转向对这些中断事件的处理，处理结束后再返回到现行程序的间断处"/>
          <p:cNvSpPr/>
          <p:nvPr/>
        </p:nvSpPr>
        <p:spPr>
          <a:xfrm>
            <a:off x="1433532" y="4496313"/>
            <a:ext cx="21516937"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a:ea typeface="Helvetica"/>
                <a:cs typeface="Helvetica"/>
                <a:sym typeface="Helvetica"/>
              </a:defRPr>
            </a:pPr>
            <a:r>
              <a:t>出现中断时，计算机</a:t>
            </a:r>
            <a:r>
              <a:rPr>
                <a:solidFill>
                  <a:schemeClr val="accent5"/>
                </a:solidFill>
              </a:rPr>
              <a:t>停止现在程序的运行</a:t>
            </a:r>
            <a:r>
              <a:t>，转向</a:t>
            </a:r>
            <a:r>
              <a:rPr>
                <a:solidFill>
                  <a:schemeClr val="accent5"/>
                </a:solidFill>
              </a:rPr>
              <a:t>对这些中断事件的处理</a:t>
            </a:r>
            <a:r>
              <a:t>，处理结束后再</a:t>
            </a:r>
            <a:r>
              <a:rPr>
                <a:solidFill>
                  <a:schemeClr val="accent5"/>
                </a:solidFill>
              </a:rPr>
              <a:t>返回到现行程序的间断处</a:t>
            </a:r>
          </a:p>
        </p:txBody>
      </p:sp>
      <p:sp>
        <p:nvSpPr>
          <p:cNvPr id="2372" name="🤔️什么是中断"/>
          <p:cNvSpPr/>
          <p:nvPr/>
        </p:nvSpPr>
        <p:spPr>
          <a:xfrm>
            <a:off x="857250" y="224790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🤔️什么是中断</a:t>
            </a:r>
          </a:p>
        </p:txBody>
      </p:sp>
      <p:sp>
        <p:nvSpPr>
          <p:cNvPr id="2373" name="中断"/>
          <p:cNvSpPr/>
          <p:nvPr/>
        </p:nvSpPr>
        <p:spPr>
          <a:xfrm>
            <a:off x="720940" y="1010742"/>
            <a:ext cx="3191136"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中断</a:t>
            </a:r>
          </a:p>
        </p:txBody>
      </p:sp>
      <p:sp>
        <p:nvSpPr>
          <p:cNvPr id="2374" name="2.3.1 中断"/>
          <p:cNvSpPr/>
          <p:nvPr/>
        </p:nvSpPr>
        <p:spPr>
          <a:xfrm>
            <a:off x="139222" y="88486"/>
            <a:ext cx="241091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2.3.1 中断</a:t>
            </a:r>
          </a:p>
        </p:txBody>
      </p:sp>
      <p:sp>
        <p:nvSpPr>
          <p:cNvPr id="2375" name="中断是改变处理器执行指令顺序的一种事件"/>
          <p:cNvSpPr/>
          <p:nvPr/>
        </p:nvSpPr>
        <p:spPr>
          <a:xfrm>
            <a:off x="1433532" y="3372106"/>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中断是</a:t>
            </a:r>
            <a:r>
              <a:rPr>
                <a:solidFill>
                  <a:schemeClr val="accent5"/>
                </a:solidFill>
              </a:rPr>
              <a:t>改变处理器执行指令顺序</a:t>
            </a:r>
            <a:r>
              <a:t>的一种事件</a:t>
            </a:r>
          </a:p>
        </p:txBody>
      </p:sp>
      <p:pic>
        <p:nvPicPr>
          <p:cNvPr id="2376" name="屏幕快照 2019-03-03 下午8.26.19.png" descr="屏幕快照 2019-03-03 下午8.26.19.png"/>
          <p:cNvPicPr>
            <a:picLocks noChangeAspect="1"/>
          </p:cNvPicPr>
          <p:nvPr/>
        </p:nvPicPr>
        <p:blipFill>
          <a:blip r:embed="rId4">
            <a:extLst/>
          </a:blip>
          <a:stretch>
            <a:fillRect/>
          </a:stretch>
        </p:blipFill>
        <p:spPr>
          <a:xfrm>
            <a:off x="19884511" y="651226"/>
            <a:ext cx="3924301" cy="1822584"/>
          </a:xfrm>
          <a:prstGeom prst="rect">
            <a:avLst/>
          </a:prstGeom>
          <a:ln w="12700">
            <a:miter lim="400000"/>
          </a:ln>
        </p:spPr>
      </p:pic>
    </p:spTree>
    <p:extLst>
      <p:ext uri="{BB962C8B-B14F-4D97-AF65-F5344CB8AC3E}">
        <p14:creationId xmlns:p14="http://schemas.microsoft.com/office/powerpoint/2010/main" val="10653498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5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5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59" name="阻塞态"/>
          <p:cNvSpPr/>
          <p:nvPr/>
        </p:nvSpPr>
        <p:spPr>
          <a:xfrm>
            <a:off x="14368225" y="6117754"/>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阻塞态</a:t>
            </a:r>
          </a:p>
        </p:txBody>
      </p:sp>
      <p:sp>
        <p:nvSpPr>
          <p:cNvPr id="1460" name="就绪态"/>
          <p:cNvSpPr/>
          <p:nvPr/>
        </p:nvSpPr>
        <p:spPr>
          <a:xfrm>
            <a:off x="7676008" y="8684023"/>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就绪态</a:t>
            </a:r>
          </a:p>
        </p:txBody>
      </p:sp>
      <p:sp>
        <p:nvSpPr>
          <p:cNvPr id="1461" name="执行态"/>
          <p:cNvSpPr/>
          <p:nvPr/>
        </p:nvSpPr>
        <p:spPr>
          <a:xfrm>
            <a:off x="7676008" y="3761976"/>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执行态</a:t>
            </a:r>
          </a:p>
        </p:txBody>
      </p:sp>
      <p:sp>
        <p:nvSpPr>
          <p:cNvPr id="1462" name="进程的状态"/>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进程的状态</a:t>
            </a:r>
          </a:p>
        </p:txBody>
      </p:sp>
      <p:sp>
        <p:nvSpPr>
          <p:cNvPr id="1463"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pic>
        <p:nvPicPr>
          <p:cNvPr id="1464" name="屏幕快照 2019-03-03 下午8.04.49.png" descr="屏幕快照 2019-03-03 下午8.04.49.png"/>
          <p:cNvPicPr>
            <a:picLocks noChangeAspect="1"/>
          </p:cNvPicPr>
          <p:nvPr/>
        </p:nvPicPr>
        <p:blipFill>
          <a:blip r:embed="rId4">
            <a:extLst/>
          </a:blip>
          <a:stretch>
            <a:fillRect/>
          </a:stretch>
        </p:blipFill>
        <p:spPr>
          <a:xfrm>
            <a:off x="21022378" y="1113613"/>
            <a:ext cx="2575233" cy="643810"/>
          </a:xfrm>
          <a:prstGeom prst="rect">
            <a:avLst/>
          </a:prstGeom>
          <a:ln w="12700">
            <a:miter lim="400000"/>
          </a:ln>
        </p:spPr>
      </p:pic>
    </p:spTree>
    <p:extLst>
      <p:ext uri="{BB962C8B-B14F-4D97-AF65-F5344CB8AC3E}">
        <p14:creationId xmlns:p14="http://schemas.microsoft.com/office/powerpoint/2010/main" val="11020070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7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38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381"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382" name="出现中断时，计算机停止现在程序的运行，转向对这些中断事件的处理，处理结束后再返回到现行程序的间断处"/>
          <p:cNvSpPr/>
          <p:nvPr/>
        </p:nvSpPr>
        <p:spPr>
          <a:xfrm>
            <a:off x="1433532" y="4496313"/>
            <a:ext cx="21516937"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a:ea typeface="Helvetica"/>
                <a:cs typeface="Helvetica"/>
                <a:sym typeface="Helvetica"/>
              </a:defRPr>
            </a:pPr>
            <a:r>
              <a:t>出现中断时，计算机</a:t>
            </a:r>
            <a:r>
              <a:rPr>
                <a:solidFill>
                  <a:schemeClr val="accent5"/>
                </a:solidFill>
              </a:rPr>
              <a:t>停止现在程序的运行</a:t>
            </a:r>
            <a:r>
              <a:t>，转向</a:t>
            </a:r>
            <a:r>
              <a:rPr>
                <a:solidFill>
                  <a:schemeClr val="accent5"/>
                </a:solidFill>
              </a:rPr>
              <a:t>对这些中断事件的处理</a:t>
            </a:r>
            <a:r>
              <a:t>，处理结束后再</a:t>
            </a:r>
            <a:r>
              <a:rPr>
                <a:solidFill>
                  <a:schemeClr val="accent5"/>
                </a:solidFill>
              </a:rPr>
              <a:t>返回到现行程序的间断处</a:t>
            </a:r>
          </a:p>
        </p:txBody>
      </p:sp>
      <p:sp>
        <p:nvSpPr>
          <p:cNvPr id="2383" name="🤔️什么是中断"/>
          <p:cNvSpPr/>
          <p:nvPr/>
        </p:nvSpPr>
        <p:spPr>
          <a:xfrm>
            <a:off x="857250" y="224790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🤔️什么是中断</a:t>
            </a:r>
          </a:p>
        </p:txBody>
      </p:sp>
      <p:sp>
        <p:nvSpPr>
          <p:cNvPr id="2384" name="中断"/>
          <p:cNvSpPr/>
          <p:nvPr/>
        </p:nvSpPr>
        <p:spPr>
          <a:xfrm>
            <a:off x="720940" y="1010742"/>
            <a:ext cx="3191136"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中断</a:t>
            </a:r>
          </a:p>
        </p:txBody>
      </p:sp>
      <p:sp>
        <p:nvSpPr>
          <p:cNvPr id="2385" name="2.3.1 中断"/>
          <p:cNvSpPr/>
          <p:nvPr/>
        </p:nvSpPr>
        <p:spPr>
          <a:xfrm>
            <a:off x="139222" y="88486"/>
            <a:ext cx="241091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2.3.1 中断</a:t>
            </a:r>
          </a:p>
        </p:txBody>
      </p:sp>
      <p:sp>
        <p:nvSpPr>
          <p:cNvPr id="2386" name="中断是改变处理器执行指令顺序的一种事件"/>
          <p:cNvSpPr/>
          <p:nvPr/>
        </p:nvSpPr>
        <p:spPr>
          <a:xfrm>
            <a:off x="1433532" y="3372106"/>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中断是</a:t>
            </a:r>
            <a:r>
              <a:rPr>
                <a:solidFill>
                  <a:schemeClr val="accent5"/>
                </a:solidFill>
              </a:rPr>
              <a:t>改变处理器执行指令顺序</a:t>
            </a:r>
            <a:r>
              <a:t>的一种事件</a:t>
            </a:r>
          </a:p>
        </p:txBody>
      </p:sp>
      <p:sp>
        <p:nvSpPr>
          <p:cNvPr id="2387" name="🤔️为什么需要中断"/>
          <p:cNvSpPr/>
          <p:nvPr/>
        </p:nvSpPr>
        <p:spPr>
          <a:xfrm>
            <a:off x="862573" y="8093702"/>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🤔️为什么需要中断</a:t>
            </a:r>
          </a:p>
        </p:txBody>
      </p:sp>
      <p:sp>
        <p:nvSpPr>
          <p:cNvPr id="2388" name="引入中断机制后，CPU可以与其他设备并行工作，能有效提高CPU的利用率"/>
          <p:cNvSpPr/>
          <p:nvPr/>
        </p:nvSpPr>
        <p:spPr>
          <a:xfrm>
            <a:off x="1531665" y="9245913"/>
            <a:ext cx="2121068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a:latin typeface="Helvetica"/>
                <a:ea typeface="Helvetica"/>
                <a:cs typeface="Helvetica"/>
                <a:sym typeface="Helvetica"/>
              </a:defRPr>
            </a:pPr>
            <a:r>
              <a:t>引入中断机制后，</a:t>
            </a:r>
            <a:r>
              <a:rPr>
                <a:solidFill>
                  <a:schemeClr val="accent5"/>
                </a:solidFill>
              </a:rPr>
              <a:t>CPU可以与其他设备并行工作</a:t>
            </a:r>
            <a:r>
              <a:t>，能有效</a:t>
            </a:r>
            <a:r>
              <a:rPr>
                <a:solidFill>
                  <a:schemeClr val="accent5"/>
                </a:solidFill>
              </a:rPr>
              <a:t>提高CPU的利用率</a:t>
            </a:r>
          </a:p>
        </p:txBody>
      </p:sp>
      <p:pic>
        <p:nvPicPr>
          <p:cNvPr id="2389" name="屏幕快照 2019-03-03 下午8.26.19.png" descr="屏幕快照 2019-03-03 下午8.26.19.png"/>
          <p:cNvPicPr>
            <a:picLocks noChangeAspect="1"/>
          </p:cNvPicPr>
          <p:nvPr/>
        </p:nvPicPr>
        <p:blipFill>
          <a:blip r:embed="rId4">
            <a:extLst/>
          </a:blip>
          <a:stretch>
            <a:fillRect/>
          </a:stretch>
        </p:blipFill>
        <p:spPr>
          <a:xfrm>
            <a:off x="19884511" y="651226"/>
            <a:ext cx="3924301" cy="1822584"/>
          </a:xfrm>
          <a:prstGeom prst="rect">
            <a:avLst/>
          </a:prstGeom>
          <a:ln w="12700">
            <a:miter lim="400000"/>
          </a:ln>
        </p:spPr>
      </p:pic>
    </p:spTree>
    <p:extLst>
      <p:ext uri="{BB962C8B-B14F-4D97-AF65-F5344CB8AC3E}">
        <p14:creationId xmlns:p14="http://schemas.microsoft.com/office/powerpoint/2010/main" val="101584688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52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52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526"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527" name="取指令"/>
          <p:cNvSpPr/>
          <p:nvPr/>
        </p:nvSpPr>
        <p:spPr>
          <a:xfrm>
            <a:off x="7516266" y="1137092"/>
            <a:ext cx="3239295"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取指令</a:t>
            </a:r>
          </a:p>
        </p:txBody>
      </p:sp>
      <p:sp>
        <p:nvSpPr>
          <p:cNvPr id="2528" name="执行指令"/>
          <p:cNvSpPr/>
          <p:nvPr/>
        </p:nvSpPr>
        <p:spPr>
          <a:xfrm>
            <a:off x="7516266" y="2603173"/>
            <a:ext cx="3239295"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执行指令</a:t>
            </a:r>
          </a:p>
        </p:txBody>
      </p:sp>
      <p:sp>
        <p:nvSpPr>
          <p:cNvPr id="2529" name="中断返回"/>
          <p:cNvSpPr/>
          <p:nvPr/>
        </p:nvSpPr>
        <p:spPr>
          <a:xfrm>
            <a:off x="16469309" y="11722153"/>
            <a:ext cx="3239295"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中断返回</a:t>
            </a:r>
          </a:p>
        </p:txBody>
      </p:sp>
      <p:sp>
        <p:nvSpPr>
          <p:cNvPr id="2530" name="开中断"/>
          <p:cNvSpPr/>
          <p:nvPr/>
        </p:nvSpPr>
        <p:spPr>
          <a:xfrm>
            <a:off x="12123831" y="11409842"/>
            <a:ext cx="3239295"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开中断</a:t>
            </a:r>
          </a:p>
        </p:txBody>
      </p:sp>
      <p:sp>
        <p:nvSpPr>
          <p:cNvPr id="2531" name="恢复现场"/>
          <p:cNvSpPr/>
          <p:nvPr/>
        </p:nvSpPr>
        <p:spPr>
          <a:xfrm>
            <a:off x="7778353" y="11045235"/>
            <a:ext cx="3239294"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恢复现场</a:t>
            </a:r>
          </a:p>
        </p:txBody>
      </p:sp>
      <p:sp>
        <p:nvSpPr>
          <p:cNvPr id="2532" name="执行特定的中断服务子程序"/>
          <p:cNvSpPr/>
          <p:nvPr/>
        </p:nvSpPr>
        <p:spPr>
          <a:xfrm>
            <a:off x="5486995" y="9574912"/>
            <a:ext cx="7297838"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执行特定的中断服务子程序</a:t>
            </a:r>
          </a:p>
        </p:txBody>
      </p:sp>
      <p:sp>
        <p:nvSpPr>
          <p:cNvPr id="2533" name="保护现场"/>
          <p:cNvSpPr/>
          <p:nvPr/>
        </p:nvSpPr>
        <p:spPr>
          <a:xfrm>
            <a:off x="7516266" y="8108831"/>
            <a:ext cx="3239295"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保护现场</a:t>
            </a:r>
          </a:p>
        </p:txBody>
      </p:sp>
      <p:sp>
        <p:nvSpPr>
          <p:cNvPr id="2534" name="CPU检测中断信号，有中断否？"/>
          <p:cNvSpPr/>
          <p:nvPr/>
        </p:nvSpPr>
        <p:spPr>
          <a:xfrm>
            <a:off x="3713212" y="4069254"/>
            <a:ext cx="10845403" cy="19622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CPU检测中断信号，有中断否？</a:t>
            </a:r>
          </a:p>
        </p:txBody>
      </p:sp>
      <p:sp>
        <p:nvSpPr>
          <p:cNvPr id="2535" name="关中断，保存程序断点"/>
          <p:cNvSpPr/>
          <p:nvPr/>
        </p:nvSpPr>
        <p:spPr>
          <a:xfrm>
            <a:off x="6180435" y="6640783"/>
            <a:ext cx="5910958"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关中断，保存程序断点</a:t>
            </a:r>
          </a:p>
        </p:txBody>
      </p:sp>
      <p:sp>
        <p:nvSpPr>
          <p:cNvPr id="2536" name="线条"/>
          <p:cNvSpPr/>
          <p:nvPr/>
        </p:nvSpPr>
        <p:spPr>
          <a:xfrm>
            <a:off x="9135913" y="1989497"/>
            <a:ext cx="1" cy="618026"/>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37" name="线条"/>
          <p:cNvSpPr/>
          <p:nvPr/>
        </p:nvSpPr>
        <p:spPr>
          <a:xfrm>
            <a:off x="9135913" y="6020483"/>
            <a:ext cx="1" cy="61802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38" name="是"/>
          <p:cNvSpPr/>
          <p:nvPr/>
        </p:nvSpPr>
        <p:spPr>
          <a:xfrm>
            <a:off x="9554021" y="5732596"/>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是</a:t>
            </a:r>
          </a:p>
        </p:txBody>
      </p:sp>
      <p:sp>
        <p:nvSpPr>
          <p:cNvPr id="2539" name="线条"/>
          <p:cNvSpPr/>
          <p:nvPr/>
        </p:nvSpPr>
        <p:spPr>
          <a:xfrm>
            <a:off x="9135913" y="7490805"/>
            <a:ext cx="1" cy="61802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40" name="线条"/>
          <p:cNvSpPr/>
          <p:nvPr/>
        </p:nvSpPr>
        <p:spPr>
          <a:xfrm>
            <a:off x="9135913" y="8961128"/>
            <a:ext cx="1" cy="618026"/>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41" name="线条"/>
          <p:cNvSpPr/>
          <p:nvPr/>
        </p:nvSpPr>
        <p:spPr>
          <a:xfrm>
            <a:off x="9135913" y="10435908"/>
            <a:ext cx="1" cy="618026"/>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42" name="线条"/>
          <p:cNvSpPr/>
          <p:nvPr/>
        </p:nvSpPr>
        <p:spPr>
          <a:xfrm>
            <a:off x="11213010" y="11481530"/>
            <a:ext cx="722621" cy="212388"/>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43" name="线条"/>
          <p:cNvSpPr/>
          <p:nvPr/>
        </p:nvSpPr>
        <p:spPr>
          <a:xfrm>
            <a:off x="15546787" y="11784387"/>
            <a:ext cx="769867" cy="130319"/>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44" name="线条"/>
          <p:cNvSpPr/>
          <p:nvPr/>
        </p:nvSpPr>
        <p:spPr>
          <a:xfrm>
            <a:off x="9135913" y="3462696"/>
            <a:ext cx="1" cy="61802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45" name="否"/>
          <p:cNvSpPr/>
          <p:nvPr/>
        </p:nvSpPr>
        <p:spPr>
          <a:xfrm>
            <a:off x="16884650" y="4126377"/>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否</a:t>
            </a:r>
          </a:p>
        </p:txBody>
      </p:sp>
      <p:sp>
        <p:nvSpPr>
          <p:cNvPr id="2546" name="线条"/>
          <p:cNvSpPr/>
          <p:nvPr/>
        </p:nvSpPr>
        <p:spPr>
          <a:xfrm>
            <a:off x="19731790" y="12150530"/>
            <a:ext cx="1382638" cy="1"/>
          </a:xfrm>
          <a:prstGeom prst="line">
            <a:avLst/>
          </a:prstGeom>
          <a:ln w="50800">
            <a:solidFill>
              <a:srgbClr val="000000"/>
            </a:solidFill>
            <a:miter lim="400000"/>
          </a:ln>
        </p:spPr>
        <p:txBody>
          <a:bodyPr lIns="50800" tIns="50800" rIns="50800" bIns="50800" anchor="ctr"/>
          <a:lstStyle/>
          <a:p>
            <a:pPr>
              <a:defRPr sz="3200"/>
            </a:pPr>
            <a:endParaRPr/>
          </a:p>
        </p:txBody>
      </p:sp>
      <p:sp>
        <p:nvSpPr>
          <p:cNvPr id="2547" name="线条"/>
          <p:cNvSpPr/>
          <p:nvPr/>
        </p:nvSpPr>
        <p:spPr>
          <a:xfrm>
            <a:off x="14591211" y="5050355"/>
            <a:ext cx="650907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48" name="线条"/>
          <p:cNvSpPr/>
          <p:nvPr/>
        </p:nvSpPr>
        <p:spPr>
          <a:xfrm flipV="1">
            <a:off x="21099838" y="1543967"/>
            <a:ext cx="1" cy="10580168"/>
          </a:xfrm>
          <a:prstGeom prst="line">
            <a:avLst/>
          </a:prstGeom>
          <a:ln w="50800">
            <a:solidFill>
              <a:srgbClr val="000000"/>
            </a:solidFill>
            <a:miter lim="400000"/>
          </a:ln>
        </p:spPr>
        <p:txBody>
          <a:bodyPr lIns="50800" tIns="50800" rIns="50800" bIns="50800" anchor="ctr"/>
          <a:lstStyle/>
          <a:p>
            <a:pPr>
              <a:defRPr sz="3200"/>
            </a:pPr>
            <a:endParaRPr/>
          </a:p>
        </p:txBody>
      </p:sp>
      <p:sp>
        <p:nvSpPr>
          <p:cNvPr id="2549" name="线条"/>
          <p:cNvSpPr/>
          <p:nvPr/>
        </p:nvSpPr>
        <p:spPr>
          <a:xfrm flipH="1" flipV="1">
            <a:off x="10772067" y="1565469"/>
            <a:ext cx="10307819"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50" name="单…"/>
          <p:cNvSpPr/>
          <p:nvPr/>
        </p:nvSpPr>
        <p:spPr>
          <a:xfrm>
            <a:off x="1851152" y="4034955"/>
            <a:ext cx="925725" cy="543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单</a:t>
            </a:r>
          </a:p>
          <a:p>
            <a:pPr>
              <a:defRPr b="1">
                <a:latin typeface="Helvetica"/>
                <a:ea typeface="Helvetica"/>
                <a:cs typeface="Helvetica"/>
                <a:sym typeface="Helvetica"/>
              </a:defRPr>
            </a:pPr>
            <a:r>
              <a:t>重</a:t>
            </a:r>
          </a:p>
          <a:p>
            <a:pPr>
              <a:defRPr b="1">
                <a:latin typeface="Helvetica"/>
                <a:ea typeface="Helvetica"/>
                <a:cs typeface="Helvetica"/>
                <a:sym typeface="Helvetica"/>
              </a:defRPr>
            </a:pPr>
            <a:r>
              <a:t>中</a:t>
            </a:r>
          </a:p>
          <a:p>
            <a:pPr>
              <a:defRPr b="1">
                <a:latin typeface="Helvetica"/>
                <a:ea typeface="Helvetica"/>
                <a:cs typeface="Helvetica"/>
                <a:sym typeface="Helvetica"/>
              </a:defRPr>
            </a:pPr>
            <a:r>
              <a:t>断</a:t>
            </a:r>
          </a:p>
          <a:p>
            <a:pPr>
              <a:defRPr b="1">
                <a:latin typeface="Helvetica"/>
                <a:ea typeface="Helvetica"/>
                <a:cs typeface="Helvetica"/>
                <a:sym typeface="Helvetica"/>
              </a:defRPr>
            </a:pPr>
            <a:r>
              <a:t>处</a:t>
            </a:r>
          </a:p>
          <a:p>
            <a:pPr>
              <a:defRPr b="1">
                <a:latin typeface="Helvetica"/>
                <a:ea typeface="Helvetica"/>
                <a:cs typeface="Helvetica"/>
                <a:sym typeface="Helvetica"/>
              </a:defRPr>
            </a:pPr>
            <a:r>
              <a:t>理</a:t>
            </a:r>
          </a:p>
        </p:txBody>
      </p:sp>
      <p:sp>
        <p:nvSpPr>
          <p:cNvPr id="2551" name="中断的类型"/>
          <p:cNvSpPr/>
          <p:nvPr/>
        </p:nvSpPr>
        <p:spPr>
          <a:xfrm>
            <a:off x="720940" y="1010742"/>
            <a:ext cx="3855245"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rPr dirty="0" smtClean="0"/>
              <a:t>中断的</a:t>
            </a:r>
            <a:r>
              <a:rPr lang="zh-CN" altLang="en-US" dirty="0" smtClean="0"/>
              <a:t>处理</a:t>
            </a:r>
            <a:endParaRPr dirty="0"/>
          </a:p>
        </p:txBody>
      </p:sp>
      <p:sp>
        <p:nvSpPr>
          <p:cNvPr id="2552" name="2.3.1 中断"/>
          <p:cNvSpPr/>
          <p:nvPr/>
        </p:nvSpPr>
        <p:spPr>
          <a:xfrm>
            <a:off x="139222" y="88486"/>
            <a:ext cx="241091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2.3.1 中断</a:t>
            </a:r>
          </a:p>
        </p:txBody>
      </p:sp>
      <p:pic>
        <p:nvPicPr>
          <p:cNvPr id="2553" name="屏幕快照 2019-03-03 下午8.26.19.png" descr="屏幕快照 2019-03-03 下午8.26.19.png"/>
          <p:cNvPicPr>
            <a:picLocks noChangeAspect="1"/>
          </p:cNvPicPr>
          <p:nvPr/>
        </p:nvPicPr>
        <p:blipFill>
          <a:blip r:embed="rId4">
            <a:extLst/>
          </a:blip>
          <a:stretch>
            <a:fillRect/>
          </a:stretch>
        </p:blipFill>
        <p:spPr>
          <a:xfrm>
            <a:off x="21432698" y="651226"/>
            <a:ext cx="2376114" cy="1103551"/>
          </a:xfrm>
          <a:prstGeom prst="rect">
            <a:avLst/>
          </a:prstGeom>
          <a:ln w="12700">
            <a:miter lim="400000"/>
          </a:ln>
        </p:spPr>
      </p:pic>
    </p:spTree>
    <p:extLst>
      <p:ext uri="{BB962C8B-B14F-4D97-AF65-F5344CB8AC3E}">
        <p14:creationId xmlns:p14="http://schemas.microsoft.com/office/powerpoint/2010/main" val="187083731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55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55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558"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559" name="支撑功能"/>
          <p:cNvSpPr/>
          <p:nvPr/>
        </p:nvSpPr>
        <p:spPr>
          <a:xfrm>
            <a:off x="3905250" y="5092699"/>
            <a:ext cx="4991100" cy="1244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6400">
                <a:solidFill>
                  <a:srgbClr val="FFFFFF"/>
                </a:solidFill>
              </a:defRPr>
            </a:lvl1pPr>
          </a:lstStyle>
          <a:p>
            <a:r>
              <a:t>支撑功能</a:t>
            </a:r>
          </a:p>
        </p:txBody>
      </p:sp>
      <p:sp>
        <p:nvSpPr>
          <p:cNvPr id="2560" name="资源管理功能"/>
          <p:cNvSpPr/>
          <p:nvPr/>
        </p:nvSpPr>
        <p:spPr>
          <a:xfrm>
            <a:off x="3905249" y="8011418"/>
            <a:ext cx="4991101" cy="1244601"/>
          </a:xfrm>
          <a:prstGeom prst="rect">
            <a:avLst/>
          </a:prstGeom>
          <a:blipFill>
            <a:blip r:embed="rId2">
              <a:alphaModFix amt="20429"/>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solidFill>
                  <a:srgbClr val="FFFFFF"/>
                </a:solidFill>
              </a:defRPr>
            </a:lvl1pPr>
          </a:lstStyle>
          <a:p>
            <a:r>
              <a:t>资源管理功能</a:t>
            </a:r>
          </a:p>
        </p:txBody>
      </p:sp>
      <p:sp>
        <p:nvSpPr>
          <p:cNvPr id="2561" name="中断处理、时钟管理、原语操作"/>
          <p:cNvSpPr/>
          <p:nvPr/>
        </p:nvSpPr>
        <p:spPr>
          <a:xfrm>
            <a:off x="9848849" y="5219700"/>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中断处理</a:t>
            </a:r>
            <a:r>
              <a:t>、</a:t>
            </a:r>
            <a:r>
              <a:rPr b="1">
                <a:solidFill>
                  <a:schemeClr val="accent5"/>
                </a:solidFill>
                <a:latin typeface="Helvetica"/>
                <a:ea typeface="Helvetica"/>
                <a:cs typeface="Helvetica"/>
                <a:sym typeface="Helvetica"/>
              </a:rPr>
              <a:t>时钟管理</a:t>
            </a:r>
            <a:r>
              <a:t>、</a:t>
            </a:r>
            <a:r>
              <a:rPr>
                <a:solidFill>
                  <a:srgbClr val="DCDEE0"/>
                </a:solidFill>
              </a:rPr>
              <a:t>原语操作</a:t>
            </a:r>
          </a:p>
        </p:txBody>
      </p:sp>
      <p:sp>
        <p:nvSpPr>
          <p:cNvPr id="2562" name="进程管理、存储管理、设备管理"/>
          <p:cNvSpPr/>
          <p:nvPr/>
        </p:nvSpPr>
        <p:spPr>
          <a:xfrm>
            <a:off x="9848849" y="8138418"/>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进程管理、存储管理、设备管理</a:t>
            </a:r>
          </a:p>
        </p:txBody>
      </p:sp>
      <p:sp>
        <p:nvSpPr>
          <p:cNvPr id="2563" name="操作系统内核"/>
          <p:cNvSpPr/>
          <p:nvPr/>
        </p:nvSpPr>
        <p:spPr>
          <a:xfrm>
            <a:off x="9696449" y="2383382"/>
            <a:ext cx="49911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solidFill>
                  <a:schemeClr val="accent5"/>
                </a:solidFill>
                <a:latin typeface="Lantinghei SC Heavy"/>
                <a:ea typeface="Lantinghei SC Heavy"/>
                <a:cs typeface="Lantinghei SC Heavy"/>
                <a:sym typeface="Lantinghei SC Heavy"/>
              </a:defRPr>
            </a:lvl1pPr>
          </a:lstStyle>
          <a:p>
            <a:r>
              <a:t>操作系统内核</a:t>
            </a:r>
          </a:p>
        </p:txBody>
      </p:sp>
    </p:spTree>
    <p:extLst>
      <p:ext uri="{BB962C8B-B14F-4D97-AF65-F5344CB8AC3E}">
        <p14:creationId xmlns:p14="http://schemas.microsoft.com/office/powerpoint/2010/main" val="185471109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5" name="屏幕快照 2019-03-03 下午8.28.09.png" descr="屏幕快照 2019-03-03 下午8.28.09.png"/>
          <p:cNvPicPr>
            <a:picLocks noChangeAspect="1"/>
          </p:cNvPicPr>
          <p:nvPr/>
        </p:nvPicPr>
        <p:blipFill>
          <a:blip r:embed="rId3">
            <a:extLst/>
          </a:blip>
          <a:stretch>
            <a:fillRect/>
          </a:stretch>
        </p:blipFill>
        <p:spPr>
          <a:xfrm>
            <a:off x="19617806" y="882683"/>
            <a:ext cx="4175150" cy="1700364"/>
          </a:xfrm>
          <a:prstGeom prst="rect">
            <a:avLst/>
          </a:prstGeom>
          <a:ln w="12700">
            <a:miter lim="400000"/>
          </a:ln>
        </p:spPr>
      </p:pic>
      <p:sp>
        <p:nvSpPr>
          <p:cNvPr id="256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56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568"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569" name="时钟是计算机系统的脉搏，计算机的很多活动都是由定时测量来驱动的"/>
          <p:cNvSpPr/>
          <p:nvPr/>
        </p:nvSpPr>
        <p:spPr>
          <a:xfrm>
            <a:off x="981663" y="2428855"/>
            <a:ext cx="190119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Helvetica"/>
                <a:ea typeface="Helvetica"/>
                <a:cs typeface="Helvetica"/>
                <a:sym typeface="Helvetica"/>
              </a:defRPr>
            </a:pPr>
            <a:r>
              <a:t>时钟是计算机系统的脉搏，计算机的很多活动都是由</a:t>
            </a:r>
            <a:r>
              <a:rPr>
                <a:solidFill>
                  <a:schemeClr val="accent5"/>
                </a:solidFill>
              </a:rPr>
              <a:t>定时测量</a:t>
            </a:r>
            <a:r>
              <a:t>来驱动的</a:t>
            </a:r>
          </a:p>
        </p:txBody>
      </p:sp>
      <p:sp>
        <p:nvSpPr>
          <p:cNvPr id="2570" name="时钟的重要性"/>
          <p:cNvSpPr/>
          <p:nvPr/>
        </p:nvSpPr>
        <p:spPr>
          <a:xfrm>
            <a:off x="720940" y="1010742"/>
            <a:ext cx="436488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时钟的重要性</a:t>
            </a:r>
          </a:p>
        </p:txBody>
      </p:sp>
      <p:sp>
        <p:nvSpPr>
          <p:cNvPr id="2571" name="2.3.2.1 时钟的重要性"/>
          <p:cNvSpPr/>
          <p:nvPr/>
        </p:nvSpPr>
        <p:spPr>
          <a:xfrm>
            <a:off x="139222" y="88486"/>
            <a:ext cx="471924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2.3.2.1 时钟的重要性</a:t>
            </a:r>
          </a:p>
        </p:txBody>
      </p:sp>
    </p:spTree>
    <p:extLst>
      <p:ext uri="{BB962C8B-B14F-4D97-AF65-F5344CB8AC3E}">
        <p14:creationId xmlns:p14="http://schemas.microsoft.com/office/powerpoint/2010/main" val="140418703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57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57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578"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579" name="🌰"/>
          <p:cNvSpPr/>
          <p:nvPr/>
        </p:nvSpPr>
        <p:spPr>
          <a:xfrm>
            <a:off x="1098550" y="3769471"/>
            <a:ext cx="749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t>
            </a:r>
          </a:p>
        </p:txBody>
      </p:sp>
      <p:sp>
        <p:nvSpPr>
          <p:cNvPr id="2580" name="屏幕保护"/>
          <p:cNvSpPr/>
          <p:nvPr/>
        </p:nvSpPr>
        <p:spPr>
          <a:xfrm>
            <a:off x="2076450" y="374407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屏幕保护</a:t>
            </a:r>
          </a:p>
        </p:txBody>
      </p:sp>
      <p:sp>
        <p:nvSpPr>
          <p:cNvPr id="2581" name="🌰"/>
          <p:cNvSpPr/>
          <p:nvPr/>
        </p:nvSpPr>
        <p:spPr>
          <a:xfrm>
            <a:off x="1098550" y="5039471"/>
            <a:ext cx="749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t>
            </a:r>
          </a:p>
        </p:txBody>
      </p:sp>
      <p:sp>
        <p:nvSpPr>
          <p:cNvPr id="2582" name="时间显示"/>
          <p:cNvSpPr/>
          <p:nvPr/>
        </p:nvSpPr>
        <p:spPr>
          <a:xfrm>
            <a:off x="2076450" y="501407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时间显示</a:t>
            </a:r>
          </a:p>
        </p:txBody>
      </p:sp>
      <p:sp>
        <p:nvSpPr>
          <p:cNvPr id="2583" name="🌰"/>
          <p:cNvSpPr/>
          <p:nvPr/>
        </p:nvSpPr>
        <p:spPr>
          <a:xfrm>
            <a:off x="1098550" y="6309472"/>
            <a:ext cx="749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t>
            </a:r>
          </a:p>
        </p:txBody>
      </p:sp>
      <p:sp>
        <p:nvSpPr>
          <p:cNvPr id="2584" name="文件时间标记"/>
          <p:cNvSpPr/>
          <p:nvPr/>
        </p:nvSpPr>
        <p:spPr>
          <a:xfrm>
            <a:off x="2076450" y="6284072"/>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文件时间标记</a:t>
            </a:r>
          </a:p>
        </p:txBody>
      </p:sp>
      <p:sp>
        <p:nvSpPr>
          <p:cNvPr id="2585" name="🌰"/>
          <p:cNvSpPr/>
          <p:nvPr/>
        </p:nvSpPr>
        <p:spPr>
          <a:xfrm>
            <a:off x="1098550" y="7579472"/>
            <a:ext cx="749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t>
            </a:r>
          </a:p>
        </p:txBody>
      </p:sp>
      <p:sp>
        <p:nvSpPr>
          <p:cNvPr id="2586" name="CPU分配给进程的时间"/>
          <p:cNvSpPr/>
          <p:nvPr/>
        </p:nvSpPr>
        <p:spPr>
          <a:xfrm>
            <a:off x="2076450" y="7554072"/>
            <a:ext cx="649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CPU分配给进程的时间</a:t>
            </a:r>
          </a:p>
        </p:txBody>
      </p:sp>
      <p:sp>
        <p:nvSpPr>
          <p:cNvPr id="2587" name="时钟是计算机系统的脉搏，计算机的很多活动都是由定时测量来驱动的"/>
          <p:cNvSpPr/>
          <p:nvPr/>
        </p:nvSpPr>
        <p:spPr>
          <a:xfrm>
            <a:off x="981663" y="2428855"/>
            <a:ext cx="190119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Helvetica"/>
                <a:ea typeface="Helvetica"/>
                <a:cs typeface="Helvetica"/>
                <a:sym typeface="Helvetica"/>
              </a:defRPr>
            </a:pPr>
            <a:r>
              <a:t>时钟是计算机系统的脉搏，计算机的很多活动都是由</a:t>
            </a:r>
            <a:r>
              <a:rPr>
                <a:solidFill>
                  <a:schemeClr val="accent5"/>
                </a:solidFill>
              </a:rPr>
              <a:t>定时测量</a:t>
            </a:r>
            <a:r>
              <a:t>来驱动的</a:t>
            </a:r>
          </a:p>
        </p:txBody>
      </p:sp>
      <p:sp>
        <p:nvSpPr>
          <p:cNvPr id="2588" name="时钟的重要性"/>
          <p:cNvSpPr/>
          <p:nvPr/>
        </p:nvSpPr>
        <p:spPr>
          <a:xfrm>
            <a:off x="720940" y="1010742"/>
            <a:ext cx="4364889" cy="1103552"/>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时钟的重要性</a:t>
            </a:r>
          </a:p>
        </p:txBody>
      </p:sp>
      <p:sp>
        <p:nvSpPr>
          <p:cNvPr id="2589" name="2.3.2.1 时钟的重要性"/>
          <p:cNvSpPr/>
          <p:nvPr/>
        </p:nvSpPr>
        <p:spPr>
          <a:xfrm>
            <a:off x="139222" y="88486"/>
            <a:ext cx="471924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2.3.2.1 时钟的重要性</a:t>
            </a:r>
          </a:p>
        </p:txBody>
      </p:sp>
      <p:pic>
        <p:nvPicPr>
          <p:cNvPr id="2590" name="屏幕快照 2019-03-03 下午8.28.09.png" descr="屏幕快照 2019-03-03 下午8.28.09.png"/>
          <p:cNvPicPr>
            <a:picLocks noChangeAspect="1"/>
          </p:cNvPicPr>
          <p:nvPr/>
        </p:nvPicPr>
        <p:blipFill>
          <a:blip r:embed="rId3">
            <a:extLst/>
          </a:blip>
          <a:stretch>
            <a:fillRect/>
          </a:stretch>
        </p:blipFill>
        <p:spPr>
          <a:xfrm>
            <a:off x="19617807" y="882683"/>
            <a:ext cx="4175150" cy="1700364"/>
          </a:xfrm>
          <a:prstGeom prst="rect">
            <a:avLst/>
          </a:prstGeom>
          <a:ln w="12700">
            <a:miter lim="400000"/>
          </a:ln>
        </p:spPr>
      </p:pic>
    </p:spTree>
    <p:extLst>
      <p:ext uri="{BB962C8B-B14F-4D97-AF65-F5344CB8AC3E}">
        <p14:creationId xmlns:p14="http://schemas.microsoft.com/office/powerpoint/2010/main" val="53550063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59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59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595"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596" name="计算机系统中的时钟"/>
          <p:cNvSpPr/>
          <p:nvPr/>
        </p:nvSpPr>
        <p:spPr>
          <a:xfrm>
            <a:off x="3867149" y="6257455"/>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计算机系统中的时钟</a:t>
            </a:r>
          </a:p>
        </p:txBody>
      </p:sp>
      <p:sp>
        <p:nvSpPr>
          <p:cNvPr id="2597" name="实时时钟RTC"/>
          <p:cNvSpPr/>
          <p:nvPr/>
        </p:nvSpPr>
        <p:spPr>
          <a:xfrm>
            <a:off x="11328155" y="4967673"/>
            <a:ext cx="4966594" cy="128416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实时时钟RTC</a:t>
            </a:r>
          </a:p>
        </p:txBody>
      </p:sp>
      <p:sp>
        <p:nvSpPr>
          <p:cNvPr id="2598" name="OS时钟"/>
          <p:cNvSpPr/>
          <p:nvPr/>
        </p:nvSpPr>
        <p:spPr>
          <a:xfrm>
            <a:off x="11328155" y="7253673"/>
            <a:ext cx="4966594" cy="128416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OS时钟</a:t>
            </a:r>
          </a:p>
        </p:txBody>
      </p:sp>
      <p:sp>
        <p:nvSpPr>
          <p:cNvPr id="2599" name="计算机系统中的时钟"/>
          <p:cNvSpPr/>
          <p:nvPr/>
        </p:nvSpPr>
        <p:spPr>
          <a:xfrm>
            <a:off x="720940" y="1010742"/>
            <a:ext cx="621332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计算机系统中的时钟</a:t>
            </a:r>
          </a:p>
        </p:txBody>
      </p:sp>
      <p:sp>
        <p:nvSpPr>
          <p:cNvPr id="2600"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
        <p:nvSpPr>
          <p:cNvPr id="2601" name="线条"/>
          <p:cNvSpPr/>
          <p:nvPr/>
        </p:nvSpPr>
        <p:spPr>
          <a:xfrm flipV="1">
            <a:off x="9813677" y="5408876"/>
            <a:ext cx="1270001" cy="12700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2602" name="线条"/>
          <p:cNvSpPr/>
          <p:nvPr/>
        </p:nvSpPr>
        <p:spPr>
          <a:xfrm>
            <a:off x="9828261" y="6856675"/>
            <a:ext cx="1239959" cy="1239960"/>
          </a:xfrm>
          <a:prstGeom prst="line">
            <a:avLst/>
          </a:prstGeom>
          <a:ln w="63500">
            <a:solidFill>
              <a:srgbClr val="000000"/>
            </a:solidFill>
            <a:miter lim="400000"/>
            <a:tailEnd type="triangle"/>
          </a:ln>
        </p:spPr>
        <p:txBody>
          <a:bodyPr lIns="50800" tIns="50800" rIns="50800" bIns="50800" anchor="ctr"/>
          <a:lstStyle/>
          <a:p>
            <a:pPr>
              <a:defRPr sz="3200"/>
            </a:pPr>
            <a:endParaRPr/>
          </a:p>
        </p:txBody>
      </p:sp>
      <p:pic>
        <p:nvPicPr>
          <p:cNvPr id="2603" name="屏幕快照 2019-03-03 下午8.28.09.png" descr="屏幕快照 2019-03-03 下午8.28.09.png"/>
          <p:cNvPicPr>
            <a:picLocks noChangeAspect="1"/>
          </p:cNvPicPr>
          <p:nvPr/>
        </p:nvPicPr>
        <p:blipFill>
          <a:blip r:embed="rId5">
            <a:extLst/>
          </a:blip>
          <a:stretch>
            <a:fillRect/>
          </a:stretch>
        </p:blipFill>
        <p:spPr>
          <a:xfrm>
            <a:off x="19617807" y="882683"/>
            <a:ext cx="4175150" cy="1700364"/>
          </a:xfrm>
          <a:prstGeom prst="rect">
            <a:avLst/>
          </a:prstGeom>
          <a:ln w="12700">
            <a:miter lim="400000"/>
          </a:ln>
        </p:spPr>
      </p:pic>
    </p:spTree>
    <p:extLst>
      <p:ext uri="{BB962C8B-B14F-4D97-AF65-F5344CB8AC3E}">
        <p14:creationId xmlns:p14="http://schemas.microsoft.com/office/powerpoint/2010/main" val="5515744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60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60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10"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11" name="实时时钟RTC"/>
          <p:cNvSpPr/>
          <p:nvPr/>
        </p:nvSpPr>
        <p:spPr>
          <a:xfrm>
            <a:off x="1423940" y="6130309"/>
            <a:ext cx="4966594" cy="128416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实时时钟RTC</a:t>
            </a:r>
          </a:p>
        </p:txBody>
      </p:sp>
      <p:sp>
        <p:nvSpPr>
          <p:cNvPr id="2612" name="BIOS"/>
          <p:cNvSpPr/>
          <p:nvPr/>
        </p:nvSpPr>
        <p:spPr>
          <a:xfrm>
            <a:off x="8499226" y="6130310"/>
            <a:ext cx="2709169" cy="128416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BIOS</a:t>
            </a:r>
          </a:p>
        </p:txBody>
      </p:sp>
      <p:sp>
        <p:nvSpPr>
          <p:cNvPr id="2613" name="OS时钟"/>
          <p:cNvSpPr/>
          <p:nvPr/>
        </p:nvSpPr>
        <p:spPr>
          <a:xfrm>
            <a:off x="13317087" y="6130309"/>
            <a:ext cx="2709169" cy="128416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OS时钟</a:t>
            </a:r>
          </a:p>
        </p:txBody>
      </p:sp>
      <p:sp>
        <p:nvSpPr>
          <p:cNvPr id="2614" name="应用程序"/>
          <p:cNvSpPr/>
          <p:nvPr/>
        </p:nvSpPr>
        <p:spPr>
          <a:xfrm>
            <a:off x="18134948" y="6130309"/>
            <a:ext cx="4080372" cy="128416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应用程序</a:t>
            </a:r>
          </a:p>
        </p:txBody>
      </p:sp>
      <p:sp>
        <p:nvSpPr>
          <p:cNvPr id="2615" name="线条"/>
          <p:cNvSpPr/>
          <p:nvPr/>
        </p:nvSpPr>
        <p:spPr>
          <a:xfrm>
            <a:off x="6589310" y="6772392"/>
            <a:ext cx="1711141" cy="1"/>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2616" name="线条"/>
          <p:cNvSpPr/>
          <p:nvPr/>
        </p:nvSpPr>
        <p:spPr>
          <a:xfrm>
            <a:off x="11407171" y="6772392"/>
            <a:ext cx="1711141" cy="1"/>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2617" name="线条"/>
          <p:cNvSpPr/>
          <p:nvPr/>
        </p:nvSpPr>
        <p:spPr>
          <a:xfrm>
            <a:off x="16225032" y="6772392"/>
            <a:ext cx="1711141" cy="1"/>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2618" name="RTC时钟、OS时钟和应用程序之间的关系"/>
          <p:cNvSpPr/>
          <p:nvPr/>
        </p:nvSpPr>
        <p:spPr>
          <a:xfrm>
            <a:off x="6261099" y="3416300"/>
            <a:ext cx="118618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RTC时钟</a:t>
            </a:r>
            <a:r>
              <a:t>、</a:t>
            </a:r>
            <a:r>
              <a:rPr b="1">
                <a:latin typeface="Helvetica"/>
                <a:ea typeface="Helvetica"/>
                <a:cs typeface="Helvetica"/>
                <a:sym typeface="Helvetica"/>
              </a:rPr>
              <a:t>OS时钟</a:t>
            </a:r>
            <a:r>
              <a:t>和</a:t>
            </a:r>
            <a:r>
              <a:rPr b="1">
                <a:latin typeface="Helvetica"/>
                <a:ea typeface="Helvetica"/>
                <a:cs typeface="Helvetica"/>
                <a:sym typeface="Helvetica"/>
              </a:rPr>
              <a:t>应用程序</a:t>
            </a:r>
            <a:r>
              <a:t>之间的关系</a:t>
            </a:r>
          </a:p>
        </p:txBody>
      </p:sp>
      <p:sp>
        <p:nvSpPr>
          <p:cNvPr id="2619" name="计算机系统中的时钟"/>
          <p:cNvSpPr/>
          <p:nvPr/>
        </p:nvSpPr>
        <p:spPr>
          <a:xfrm>
            <a:off x="720940" y="1010742"/>
            <a:ext cx="621332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计算机系统中的时钟</a:t>
            </a:r>
          </a:p>
        </p:txBody>
      </p:sp>
      <p:sp>
        <p:nvSpPr>
          <p:cNvPr id="2620"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
        <p:nvSpPr>
          <p:cNvPr id="2621" name="基本输入输出系统"/>
          <p:cNvSpPr/>
          <p:nvPr/>
        </p:nvSpPr>
        <p:spPr>
          <a:xfrm>
            <a:off x="7358260" y="7827516"/>
            <a:ext cx="4991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基本输入输出系统</a:t>
            </a:r>
          </a:p>
        </p:txBody>
      </p:sp>
      <p:pic>
        <p:nvPicPr>
          <p:cNvPr id="2622" name="屏幕快照 2019-03-03 下午8.28.09.png" descr="屏幕快照 2019-03-03 下午8.28.09.png"/>
          <p:cNvPicPr>
            <a:picLocks noChangeAspect="1"/>
          </p:cNvPicPr>
          <p:nvPr/>
        </p:nvPicPr>
        <p:blipFill>
          <a:blip r:embed="rId5">
            <a:extLst/>
          </a:blip>
          <a:stretch>
            <a:fillRect/>
          </a:stretch>
        </p:blipFill>
        <p:spPr>
          <a:xfrm>
            <a:off x="19617807" y="882683"/>
            <a:ext cx="4175150" cy="1700364"/>
          </a:xfrm>
          <a:prstGeom prst="rect">
            <a:avLst/>
          </a:prstGeom>
          <a:ln w="12700">
            <a:miter lim="400000"/>
          </a:ln>
        </p:spPr>
      </p:pic>
    </p:spTree>
    <p:extLst>
      <p:ext uri="{BB962C8B-B14F-4D97-AF65-F5344CB8AC3E}">
        <p14:creationId xmlns:p14="http://schemas.microsoft.com/office/powerpoint/2010/main" val="124125396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6"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2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28"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29" name="系统可以利用（  ）限制一个用户进程在CPU上连续执行的时间。…"/>
          <p:cNvSpPr/>
          <p:nvPr/>
        </p:nvSpPr>
        <p:spPr>
          <a:xfrm>
            <a:off x="3249215" y="4292600"/>
            <a:ext cx="178855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系统可以利用（  ）限制一个用户进程在CPU上连续执行的时间。</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中断机制</a:t>
            </a:r>
          </a:p>
          <a:p>
            <a:pPr algn="l">
              <a:defRPr sz="4800">
                <a:latin typeface="Lantinghei SC Extralight"/>
                <a:ea typeface="Lantinghei SC Extralight"/>
                <a:cs typeface="Lantinghei SC Extralight"/>
                <a:sym typeface="Lantinghei SC Extralight"/>
              </a:defRPr>
            </a:pPr>
            <a:r>
              <a:t>B. 时钟机制</a:t>
            </a:r>
          </a:p>
          <a:p>
            <a:pPr algn="l">
              <a:defRPr sz="4800">
                <a:latin typeface="Lantinghei SC Extralight"/>
                <a:ea typeface="Lantinghei SC Extralight"/>
                <a:cs typeface="Lantinghei SC Extralight"/>
                <a:sym typeface="Lantinghei SC Extralight"/>
              </a:defRPr>
            </a:pPr>
            <a:r>
              <a:t>C. 状态转换机制</a:t>
            </a:r>
          </a:p>
          <a:p>
            <a:pPr algn="l">
              <a:defRPr sz="4800">
                <a:latin typeface="Lantinghei SC Extralight"/>
                <a:ea typeface="Lantinghei SC Extralight"/>
                <a:cs typeface="Lantinghei SC Extralight"/>
                <a:sym typeface="Lantinghei SC Extralight"/>
              </a:defRPr>
            </a:pPr>
            <a:r>
              <a:t>D. 同步机制</a:t>
            </a:r>
          </a:p>
        </p:txBody>
      </p:sp>
      <p:sp>
        <p:nvSpPr>
          <p:cNvPr id="6"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Tree>
    <p:extLst>
      <p:ext uri="{BB962C8B-B14F-4D97-AF65-F5344CB8AC3E}">
        <p14:creationId xmlns:p14="http://schemas.microsoft.com/office/powerpoint/2010/main" val="73682453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3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33"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34" name="系统可以利用（ B ）限制一个用户进程在CPU上连续执行的时间。…"/>
          <p:cNvSpPr/>
          <p:nvPr/>
        </p:nvSpPr>
        <p:spPr>
          <a:xfrm>
            <a:off x="3249215" y="4292600"/>
            <a:ext cx="18368964"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系统可以利用（ </a:t>
            </a:r>
            <a:r>
              <a:rPr>
                <a:solidFill>
                  <a:schemeClr val="accent5"/>
                </a:solidFill>
                <a:latin typeface="Lantinghei SC Demibold"/>
                <a:ea typeface="Lantinghei SC Demibold"/>
                <a:cs typeface="Lantinghei SC Demibold"/>
                <a:sym typeface="Lantinghei SC Demibold"/>
              </a:rPr>
              <a:t>B</a:t>
            </a:r>
            <a:r>
              <a:t> ）限制一个用户进程在CPU上连续执行的时间。</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中断机制</a:t>
            </a:r>
          </a:p>
          <a:p>
            <a:pPr algn="l">
              <a:defRPr sz="4800">
                <a:solidFill>
                  <a:schemeClr val="accent5"/>
                </a:solidFill>
                <a:latin typeface="Lantinghei SC Extralight"/>
                <a:ea typeface="Lantinghei SC Extralight"/>
                <a:cs typeface="Lantinghei SC Extralight"/>
                <a:sym typeface="Lantinghei SC Extralight"/>
              </a:defRPr>
            </a:pPr>
            <a:r>
              <a:t>B. 时钟机制</a:t>
            </a:r>
          </a:p>
          <a:p>
            <a:pPr algn="l">
              <a:defRPr sz="4800">
                <a:latin typeface="Lantinghei SC Extralight"/>
                <a:ea typeface="Lantinghei SC Extralight"/>
                <a:cs typeface="Lantinghei SC Extralight"/>
                <a:sym typeface="Lantinghei SC Extralight"/>
              </a:defRPr>
            </a:pPr>
            <a:r>
              <a:t>C. 状态转换机制</a:t>
            </a:r>
          </a:p>
          <a:p>
            <a:pPr algn="l">
              <a:defRPr sz="4800">
                <a:latin typeface="Lantinghei SC Extralight"/>
                <a:ea typeface="Lantinghei SC Extralight"/>
                <a:cs typeface="Lantinghei SC Extralight"/>
                <a:sym typeface="Lantinghei SC Extralight"/>
              </a:defRPr>
            </a:pPr>
            <a:r>
              <a:t>D. 同步机制</a:t>
            </a:r>
          </a:p>
        </p:txBody>
      </p:sp>
      <p:sp>
        <p:nvSpPr>
          <p:cNvPr id="6"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Tree>
    <p:extLst>
      <p:ext uri="{BB962C8B-B14F-4D97-AF65-F5344CB8AC3E}">
        <p14:creationId xmlns:p14="http://schemas.microsoft.com/office/powerpoint/2010/main" val="141926795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6"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3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38"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39" name="计算机开机加电后，操作系统通过BIOS获取当前（  ）的值作为系统。…"/>
          <p:cNvSpPr/>
          <p:nvPr/>
        </p:nvSpPr>
        <p:spPr>
          <a:xfrm>
            <a:off x="3249215" y="4292600"/>
            <a:ext cx="19254789"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计算机开机加电后，操作系统通过BIOS获取当前（  ）的值作为系统。</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间隔时钟</a:t>
            </a:r>
          </a:p>
          <a:p>
            <a:pPr algn="l">
              <a:defRPr sz="4800">
                <a:latin typeface="Lantinghei SC Extralight"/>
                <a:ea typeface="Lantinghei SC Extralight"/>
                <a:cs typeface="Lantinghei SC Extralight"/>
                <a:sym typeface="Lantinghei SC Extralight"/>
              </a:defRPr>
            </a:pPr>
            <a:r>
              <a:t>B. MOS时钟</a:t>
            </a:r>
          </a:p>
          <a:p>
            <a:pPr algn="l">
              <a:defRPr sz="4800">
                <a:latin typeface="Lantinghei SC Extralight"/>
                <a:ea typeface="Lantinghei SC Extralight"/>
                <a:cs typeface="Lantinghei SC Extralight"/>
                <a:sym typeface="Lantinghei SC Extralight"/>
              </a:defRPr>
            </a:pPr>
            <a:r>
              <a:t>C. RTC时钟</a:t>
            </a:r>
          </a:p>
          <a:p>
            <a:pPr algn="l">
              <a:defRPr sz="4800">
                <a:latin typeface="Lantinghei SC Extralight"/>
                <a:ea typeface="Lantinghei SC Extralight"/>
                <a:cs typeface="Lantinghei SC Extralight"/>
                <a:sym typeface="Lantinghei SC Extralight"/>
              </a:defRPr>
            </a:pPr>
            <a:r>
              <a:t>D. OS时钟</a:t>
            </a:r>
          </a:p>
        </p:txBody>
      </p:sp>
      <p:sp>
        <p:nvSpPr>
          <p:cNvPr id="6"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Tree>
    <p:extLst>
      <p:ext uri="{BB962C8B-B14F-4D97-AF65-F5344CB8AC3E}">
        <p14:creationId xmlns:p14="http://schemas.microsoft.com/office/powerpoint/2010/main" val="153556842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6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6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69" name="就绪态"/>
          <p:cNvSpPr/>
          <p:nvPr/>
        </p:nvSpPr>
        <p:spPr>
          <a:xfrm>
            <a:off x="7676008" y="8684023"/>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就绪态</a:t>
            </a:r>
          </a:p>
        </p:txBody>
      </p:sp>
      <p:sp>
        <p:nvSpPr>
          <p:cNvPr id="1470" name="选…"/>
          <p:cNvSpPr/>
          <p:nvPr/>
        </p:nvSpPr>
        <p:spPr>
          <a:xfrm>
            <a:off x="7357546" y="5969000"/>
            <a:ext cx="1121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选</a:t>
            </a:r>
          </a:p>
          <a:p>
            <a:pPr lvl="1" algn="l">
              <a:defRPr sz="4800">
                <a:latin typeface="Lantinghei SC Extralight"/>
                <a:ea typeface="Lantinghei SC Extralight"/>
                <a:cs typeface="Lantinghei SC Extralight"/>
                <a:sym typeface="Lantinghei SC Extralight"/>
              </a:defRPr>
            </a:pPr>
            <a:r>
              <a:t>中</a:t>
            </a:r>
          </a:p>
        </p:txBody>
      </p:sp>
      <p:sp>
        <p:nvSpPr>
          <p:cNvPr id="1471" name="线条"/>
          <p:cNvSpPr/>
          <p:nvPr/>
        </p:nvSpPr>
        <p:spPr>
          <a:xfrm>
            <a:off x="8648911" y="5192377"/>
            <a:ext cx="1" cy="3331246"/>
          </a:xfrm>
          <a:prstGeom prst="line">
            <a:avLst/>
          </a:prstGeom>
          <a:ln w="101600">
            <a:solidFill>
              <a:srgbClr val="000000"/>
            </a:solidFill>
            <a:miter lim="400000"/>
            <a:headEnd type="triangle"/>
          </a:ln>
        </p:spPr>
        <p:txBody>
          <a:bodyPr lIns="50800" tIns="50800" rIns="50800" bIns="50800" anchor="ctr"/>
          <a:lstStyle/>
          <a:p>
            <a:pPr>
              <a:defRPr sz="3200"/>
            </a:pPr>
            <a:endParaRPr/>
          </a:p>
        </p:txBody>
      </p:sp>
      <p:sp>
        <p:nvSpPr>
          <p:cNvPr id="1472" name="执行态"/>
          <p:cNvSpPr/>
          <p:nvPr/>
        </p:nvSpPr>
        <p:spPr>
          <a:xfrm>
            <a:off x="7676008" y="3761976"/>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执行态</a:t>
            </a:r>
          </a:p>
        </p:txBody>
      </p:sp>
      <p:sp>
        <p:nvSpPr>
          <p:cNvPr id="1473" name="阻塞态"/>
          <p:cNvSpPr/>
          <p:nvPr/>
        </p:nvSpPr>
        <p:spPr>
          <a:xfrm>
            <a:off x="14368225" y="6117754"/>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阻塞态</a:t>
            </a:r>
          </a:p>
        </p:txBody>
      </p:sp>
      <p:pic>
        <p:nvPicPr>
          <p:cNvPr id="1474" name="线条" descr="线条"/>
          <p:cNvPicPr>
            <a:picLocks/>
          </p:cNvPicPr>
          <p:nvPr/>
        </p:nvPicPr>
        <p:blipFill>
          <a:blip r:embed="rId3">
            <a:extLst/>
          </a:blip>
          <a:stretch>
            <a:fillRect/>
          </a:stretch>
        </p:blipFill>
        <p:spPr>
          <a:xfrm rot="10800000">
            <a:off x="5978302" y="6681883"/>
            <a:ext cx="1275984" cy="352234"/>
          </a:xfrm>
          <a:prstGeom prst="rect">
            <a:avLst/>
          </a:prstGeom>
        </p:spPr>
      </p:pic>
      <p:sp>
        <p:nvSpPr>
          <p:cNvPr id="1476" name="进程调度策略"/>
          <p:cNvSpPr/>
          <p:nvPr/>
        </p:nvSpPr>
        <p:spPr>
          <a:xfrm>
            <a:off x="2733618" y="6483350"/>
            <a:ext cx="3098801" cy="74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3600">
                <a:latin typeface="Lantinghei SC Extralight"/>
                <a:ea typeface="Lantinghei SC Extralight"/>
                <a:cs typeface="Lantinghei SC Extralight"/>
                <a:sym typeface="Lantinghei SC Extralight"/>
              </a:defRPr>
            </a:pPr>
            <a:r>
              <a:t>进程调度策略</a:t>
            </a:r>
          </a:p>
        </p:txBody>
      </p:sp>
      <p:sp>
        <p:nvSpPr>
          <p:cNvPr id="1477" name="进程的状态"/>
          <p:cNvSpPr/>
          <p:nvPr/>
        </p:nvSpPr>
        <p:spPr>
          <a:xfrm>
            <a:off x="593940" y="883742"/>
            <a:ext cx="429943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进程的状态</a:t>
            </a:r>
          </a:p>
        </p:txBody>
      </p:sp>
      <p:pic>
        <p:nvPicPr>
          <p:cNvPr id="1479" name="屏幕快照 2019-03-03 下午8.04.49.png" descr="屏幕快照 2019-03-03 下午8.04.49.png"/>
          <p:cNvPicPr>
            <a:picLocks noChangeAspect="1"/>
          </p:cNvPicPr>
          <p:nvPr/>
        </p:nvPicPr>
        <p:blipFill>
          <a:blip r:embed="rId5">
            <a:extLst/>
          </a:blip>
          <a:stretch>
            <a:fillRect/>
          </a:stretch>
        </p:blipFill>
        <p:spPr>
          <a:xfrm>
            <a:off x="21022378" y="1113613"/>
            <a:ext cx="2575234" cy="643810"/>
          </a:xfrm>
          <a:prstGeom prst="rect">
            <a:avLst/>
          </a:prstGeom>
          <a:ln w="12700">
            <a:miter lim="400000"/>
          </a:ln>
        </p:spPr>
      </p:pic>
      <p:sp>
        <p:nvSpPr>
          <p:cNvPr id="15" name="2.1.4 进程的状态"/>
          <p:cNvSpPr/>
          <p:nvPr/>
        </p:nvSpPr>
        <p:spPr>
          <a:xfrm>
            <a:off x="139222" y="88486"/>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2.1.4 进程的状态</a:t>
            </a:r>
          </a:p>
        </p:txBody>
      </p:sp>
    </p:spTree>
    <p:extLst>
      <p:ext uri="{BB962C8B-B14F-4D97-AF65-F5344CB8AC3E}">
        <p14:creationId xmlns:p14="http://schemas.microsoft.com/office/powerpoint/2010/main" val="101237883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4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45"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46" name="计算机开机加电后，操作系统通过BIOS获取当前（C）的值作为系统。…"/>
          <p:cNvSpPr/>
          <p:nvPr/>
        </p:nvSpPr>
        <p:spPr>
          <a:xfrm>
            <a:off x="3249215" y="4292600"/>
            <a:ext cx="1941909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计算机开机加电后，操作系统通过BIOS获取当前（</a:t>
            </a:r>
            <a:r>
              <a:rPr>
                <a:solidFill>
                  <a:schemeClr val="accent5"/>
                </a:solidFill>
                <a:latin typeface="Lantinghei SC Demibold"/>
                <a:ea typeface="Lantinghei SC Demibold"/>
                <a:cs typeface="Lantinghei SC Demibold"/>
                <a:sym typeface="Lantinghei SC Demibold"/>
              </a:rPr>
              <a:t>C</a:t>
            </a:r>
            <a:r>
              <a:t>）的值作为系统。</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间隔时钟</a:t>
            </a:r>
          </a:p>
          <a:p>
            <a:pPr algn="l">
              <a:defRPr sz="4800">
                <a:latin typeface="Lantinghei SC Extralight"/>
                <a:ea typeface="Lantinghei SC Extralight"/>
                <a:cs typeface="Lantinghei SC Extralight"/>
                <a:sym typeface="Lantinghei SC Extralight"/>
              </a:defRPr>
            </a:pPr>
            <a:r>
              <a:t>B. MOS时钟</a:t>
            </a:r>
          </a:p>
          <a:p>
            <a:pPr algn="l">
              <a:defRPr sz="4800">
                <a:latin typeface="Lantinghei SC Extralight"/>
                <a:ea typeface="Lantinghei SC Extralight"/>
                <a:cs typeface="Lantinghei SC Extralight"/>
                <a:sym typeface="Lantinghei SC Extralight"/>
              </a:defRPr>
            </a:pPr>
            <a:r>
              <a:t>C. RTC时钟</a:t>
            </a:r>
          </a:p>
          <a:p>
            <a:pPr algn="l">
              <a:defRPr sz="4800">
                <a:latin typeface="Lantinghei SC Extralight"/>
                <a:ea typeface="Lantinghei SC Extralight"/>
                <a:cs typeface="Lantinghei SC Extralight"/>
                <a:sym typeface="Lantinghei SC Extralight"/>
              </a:defRPr>
            </a:pPr>
            <a:r>
              <a:t>D. OS时钟</a:t>
            </a:r>
          </a:p>
        </p:txBody>
      </p:sp>
      <p:sp>
        <p:nvSpPr>
          <p:cNvPr id="6"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Tree>
    <p:extLst>
      <p:ext uri="{BB962C8B-B14F-4D97-AF65-F5344CB8AC3E}">
        <p14:creationId xmlns:p14="http://schemas.microsoft.com/office/powerpoint/2010/main" val="137618119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4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50"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51" name="（  ）产生于PC主板上的定时/计数芯片，在开机时有效，由操作系统控制。…"/>
          <p:cNvSpPr/>
          <p:nvPr/>
        </p:nvSpPr>
        <p:spPr>
          <a:xfrm>
            <a:off x="2056784" y="4292600"/>
            <a:ext cx="20626388"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  ）产生于PC主板上的定时/计数芯片，在开机时有效，由操作系统控制。</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MOS时钟</a:t>
            </a:r>
          </a:p>
          <a:p>
            <a:pPr algn="l">
              <a:defRPr sz="4800">
                <a:latin typeface="Lantinghei SC Extralight"/>
                <a:ea typeface="Lantinghei SC Extralight"/>
                <a:cs typeface="Lantinghei SC Extralight"/>
                <a:sym typeface="Lantinghei SC Extralight"/>
              </a:defRPr>
            </a:pPr>
            <a:r>
              <a:t>B. CMOS时钟</a:t>
            </a:r>
          </a:p>
          <a:p>
            <a:pPr algn="l">
              <a:defRPr sz="4800">
                <a:latin typeface="Lantinghei SC Extralight"/>
                <a:ea typeface="Lantinghei SC Extralight"/>
                <a:cs typeface="Lantinghei SC Extralight"/>
                <a:sym typeface="Lantinghei SC Extralight"/>
              </a:defRPr>
            </a:pPr>
            <a:r>
              <a:t>C. RTC时钟</a:t>
            </a:r>
          </a:p>
          <a:p>
            <a:pPr algn="l">
              <a:defRPr sz="4800">
                <a:latin typeface="Lantinghei SC Extralight"/>
                <a:ea typeface="Lantinghei SC Extralight"/>
                <a:cs typeface="Lantinghei SC Extralight"/>
                <a:sym typeface="Lantinghei SC Extralight"/>
              </a:defRPr>
            </a:pPr>
            <a:r>
              <a:t>D. OS时钟</a:t>
            </a:r>
          </a:p>
        </p:txBody>
      </p:sp>
      <p:sp>
        <p:nvSpPr>
          <p:cNvPr id="6"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Tree>
    <p:extLst>
      <p:ext uri="{BB962C8B-B14F-4D97-AF65-F5344CB8AC3E}">
        <p14:creationId xmlns:p14="http://schemas.microsoft.com/office/powerpoint/2010/main" val="107851659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5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57"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58" name="（D）产生于PC主板上的定时/计数芯片，在开机时有效，由操作系统控制。…"/>
          <p:cNvSpPr/>
          <p:nvPr/>
        </p:nvSpPr>
        <p:spPr>
          <a:xfrm>
            <a:off x="2056784" y="4292600"/>
            <a:ext cx="20788314"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a:t>
            </a:r>
            <a:r>
              <a:rPr>
                <a:solidFill>
                  <a:schemeClr val="accent5"/>
                </a:solidFill>
                <a:latin typeface="Lantinghei SC Demibold"/>
                <a:ea typeface="Lantinghei SC Demibold"/>
                <a:cs typeface="Lantinghei SC Demibold"/>
                <a:sym typeface="Lantinghei SC Demibold"/>
              </a:rPr>
              <a:t>D</a:t>
            </a:r>
            <a:r>
              <a:t>）产生于PC主板上的定时/计数芯片，在开机时有效，由操作系统控制。</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MOS时钟</a:t>
            </a:r>
          </a:p>
          <a:p>
            <a:pPr algn="l">
              <a:defRPr sz="4800">
                <a:latin typeface="Lantinghei SC Extralight"/>
                <a:ea typeface="Lantinghei SC Extralight"/>
                <a:cs typeface="Lantinghei SC Extralight"/>
                <a:sym typeface="Lantinghei SC Extralight"/>
              </a:defRPr>
            </a:pPr>
            <a:r>
              <a:t>B. CMOS时钟</a:t>
            </a:r>
          </a:p>
          <a:p>
            <a:pPr algn="l">
              <a:defRPr sz="4800">
                <a:latin typeface="Lantinghei SC Extralight"/>
                <a:ea typeface="Lantinghei SC Extralight"/>
                <a:cs typeface="Lantinghei SC Extralight"/>
                <a:sym typeface="Lantinghei SC Extralight"/>
              </a:defRPr>
            </a:pPr>
            <a:r>
              <a:t>C. RTC时钟</a:t>
            </a:r>
          </a:p>
          <a:p>
            <a:pPr algn="l">
              <a:defRPr sz="4800">
                <a:solidFill>
                  <a:schemeClr val="accent5"/>
                </a:solidFill>
                <a:latin typeface="Lantinghei SC Extralight"/>
                <a:ea typeface="Lantinghei SC Extralight"/>
                <a:cs typeface="Lantinghei SC Extralight"/>
                <a:sym typeface="Lantinghei SC Extralight"/>
              </a:defRPr>
            </a:pPr>
            <a:r>
              <a:t>D. OS时钟</a:t>
            </a:r>
          </a:p>
        </p:txBody>
      </p:sp>
      <p:sp>
        <p:nvSpPr>
          <p:cNvPr id="6"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Tree>
    <p:extLst>
      <p:ext uri="{BB962C8B-B14F-4D97-AF65-F5344CB8AC3E}">
        <p14:creationId xmlns:p14="http://schemas.microsoft.com/office/powerpoint/2010/main" val="110281191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63" name="大部分PC中有两个时钟源，分别称为______和______。"/>
          <p:cNvSpPr/>
          <p:nvPr/>
        </p:nvSpPr>
        <p:spPr>
          <a:xfrm>
            <a:off x="4117180" y="6282855"/>
            <a:ext cx="1614963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大部分PC中有两个时钟源，分别称为______和______。</a:t>
            </a:r>
          </a:p>
        </p:txBody>
      </p:sp>
      <p:sp>
        <p:nvSpPr>
          <p:cNvPr id="266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65"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6"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Tree>
    <p:extLst>
      <p:ext uri="{BB962C8B-B14F-4D97-AF65-F5344CB8AC3E}">
        <p14:creationId xmlns:p14="http://schemas.microsoft.com/office/powerpoint/2010/main" val="7952015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68" name="大部分PC中有两个时钟源，分别称为______和______。"/>
          <p:cNvSpPr/>
          <p:nvPr/>
        </p:nvSpPr>
        <p:spPr>
          <a:xfrm>
            <a:off x="4117180" y="6282855"/>
            <a:ext cx="1614963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大部分PC中有两个时钟源，分别称为______和______。</a:t>
            </a:r>
          </a:p>
        </p:txBody>
      </p:sp>
      <p:sp>
        <p:nvSpPr>
          <p:cNvPr id="266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70"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71" name="实时时钟"/>
          <p:cNvSpPr/>
          <p:nvPr/>
        </p:nvSpPr>
        <p:spPr>
          <a:xfrm>
            <a:off x="14326144" y="5761167"/>
            <a:ext cx="2552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r>
              <a:t>实时时钟</a:t>
            </a:r>
          </a:p>
        </p:txBody>
      </p:sp>
      <p:sp>
        <p:nvSpPr>
          <p:cNvPr id="2672" name="OS时钟"/>
          <p:cNvSpPr/>
          <p:nvPr/>
        </p:nvSpPr>
        <p:spPr>
          <a:xfrm>
            <a:off x="17251707" y="5761167"/>
            <a:ext cx="234077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r>
              <a:t>OS时钟</a:t>
            </a:r>
          </a:p>
        </p:txBody>
      </p:sp>
      <p:sp>
        <p:nvSpPr>
          <p:cNvPr id="8" name="2.3.2.2 计算机系统中的时钟"/>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2.3.2.2 计算机系统中的时钟</a:t>
            </a:r>
          </a:p>
        </p:txBody>
      </p:sp>
    </p:spTree>
    <p:extLst>
      <p:ext uri="{BB962C8B-B14F-4D97-AF65-F5344CB8AC3E}">
        <p14:creationId xmlns:p14="http://schemas.microsoft.com/office/powerpoint/2010/main" val="76041665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67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67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77"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78" name="操作系统的…"/>
          <p:cNvSpPr/>
          <p:nvPr/>
        </p:nvSpPr>
        <p:spPr>
          <a:xfrm>
            <a:off x="1006656" y="5770799"/>
            <a:ext cx="5860059" cy="1963912"/>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a:solidFill>
                  <a:srgbClr val="FFFFFF"/>
                </a:solidFill>
                <a:latin typeface="Lantinghei SC Extralight"/>
                <a:ea typeface="Lantinghei SC Extralight"/>
                <a:cs typeface="Lantinghei SC Extralight"/>
                <a:sym typeface="Lantinghei SC Extralight"/>
              </a:defRPr>
            </a:pPr>
            <a:r>
              <a:t>操作系统的</a:t>
            </a:r>
          </a:p>
          <a:p>
            <a:pPr>
              <a:defRPr sz="4800">
                <a:solidFill>
                  <a:srgbClr val="FFFFFF"/>
                </a:solidFill>
                <a:latin typeface="Lantinghei SC Extralight"/>
                <a:ea typeface="Lantinghei SC Extralight"/>
                <a:cs typeface="Lantinghei SC Extralight"/>
                <a:sym typeface="Lantinghei SC Extralight"/>
              </a:defRPr>
            </a:pPr>
            <a:r>
              <a:t>时钟机制</a:t>
            </a:r>
          </a:p>
        </p:txBody>
      </p:sp>
      <p:sp>
        <p:nvSpPr>
          <p:cNvPr id="2679" name="操作系统的时钟机制"/>
          <p:cNvSpPr/>
          <p:nvPr/>
        </p:nvSpPr>
        <p:spPr>
          <a:xfrm>
            <a:off x="720940" y="1010742"/>
            <a:ext cx="621332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操作系统的时钟机制</a:t>
            </a:r>
          </a:p>
        </p:txBody>
      </p:sp>
      <p:sp>
        <p:nvSpPr>
          <p:cNvPr id="2681" name="线条"/>
          <p:cNvSpPr/>
          <p:nvPr/>
        </p:nvSpPr>
        <p:spPr>
          <a:xfrm flipV="1">
            <a:off x="7199565" y="6078248"/>
            <a:ext cx="1649672" cy="594063"/>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2682" name="线条"/>
          <p:cNvSpPr/>
          <p:nvPr/>
        </p:nvSpPr>
        <p:spPr>
          <a:xfrm>
            <a:off x="7148110" y="7027910"/>
            <a:ext cx="1752429" cy="605446"/>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2683" name="保存当前的日期和时间"/>
          <p:cNvSpPr/>
          <p:nvPr/>
        </p:nvSpPr>
        <p:spPr>
          <a:xfrm>
            <a:off x="8959849" y="5413492"/>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保存当前的日期和时间</a:t>
            </a:r>
          </a:p>
        </p:txBody>
      </p:sp>
      <p:sp>
        <p:nvSpPr>
          <p:cNvPr id="2684" name="维持定时器"/>
          <p:cNvSpPr/>
          <p:nvPr/>
        </p:nvSpPr>
        <p:spPr>
          <a:xfrm>
            <a:off x="10338020" y="7140692"/>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维持定时器</a:t>
            </a:r>
          </a:p>
        </p:txBody>
      </p:sp>
      <p:sp>
        <p:nvSpPr>
          <p:cNvPr id="2685" name="线条"/>
          <p:cNvSpPr/>
          <p:nvPr/>
        </p:nvSpPr>
        <p:spPr>
          <a:xfrm>
            <a:off x="15553891" y="5889664"/>
            <a:ext cx="1649672" cy="957709"/>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2686" name="线条"/>
          <p:cNvSpPr/>
          <p:nvPr/>
        </p:nvSpPr>
        <p:spPr>
          <a:xfrm flipV="1">
            <a:off x="15550782" y="7018886"/>
            <a:ext cx="1649672" cy="594064"/>
          </a:xfrm>
          <a:prstGeom prst="line">
            <a:avLst/>
          </a:prstGeom>
          <a:ln w="76200">
            <a:solidFill>
              <a:srgbClr val="000000"/>
            </a:solidFill>
            <a:miter lim="400000"/>
            <a:tailEnd type="triangle"/>
          </a:ln>
        </p:spPr>
        <p:txBody>
          <a:bodyPr lIns="50800" tIns="50800" rIns="50800" bIns="50800" anchor="ctr"/>
          <a:lstStyle/>
          <a:p>
            <a:pPr>
              <a:defRPr sz="3200"/>
            </a:pPr>
            <a:endParaRPr/>
          </a:p>
        </p:txBody>
      </p:sp>
      <p:sp>
        <p:nvSpPr>
          <p:cNvPr id="2687" name="依靠时钟硬件和…"/>
          <p:cNvSpPr/>
          <p:nvPr/>
        </p:nvSpPr>
        <p:spPr>
          <a:xfrm>
            <a:off x="17517285" y="5770799"/>
            <a:ext cx="5860059" cy="1963912"/>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a:solidFill>
                  <a:srgbClr val="FFFFFF"/>
                </a:solidFill>
                <a:latin typeface="Lantinghei SC Extralight"/>
                <a:ea typeface="Lantinghei SC Extralight"/>
                <a:cs typeface="Lantinghei SC Extralight"/>
                <a:sym typeface="Lantinghei SC Extralight"/>
              </a:defRPr>
            </a:pPr>
            <a:r>
              <a:t>依靠时钟硬件和</a:t>
            </a:r>
          </a:p>
          <a:p>
            <a:pPr>
              <a:defRPr sz="4800">
                <a:solidFill>
                  <a:srgbClr val="FFFFFF"/>
                </a:solidFill>
                <a:latin typeface="Lantinghei SC Extralight"/>
                <a:ea typeface="Lantinghei SC Extralight"/>
                <a:cs typeface="Lantinghei SC Extralight"/>
                <a:sym typeface="Lantinghei SC Extralight"/>
              </a:defRPr>
            </a:pPr>
            <a:r>
              <a:t>时钟驱动程序</a:t>
            </a:r>
          </a:p>
        </p:txBody>
      </p:sp>
      <p:pic>
        <p:nvPicPr>
          <p:cNvPr id="2688" name="屏幕快照 2019-03-03 下午8.28.09.png" descr="屏幕快照 2019-03-03 下午8.28.09.png"/>
          <p:cNvPicPr>
            <a:picLocks noChangeAspect="1"/>
          </p:cNvPicPr>
          <p:nvPr/>
        </p:nvPicPr>
        <p:blipFill>
          <a:blip r:embed="rId5">
            <a:extLst/>
          </a:blip>
          <a:stretch>
            <a:fillRect/>
          </a:stretch>
        </p:blipFill>
        <p:spPr>
          <a:xfrm>
            <a:off x="19617807" y="882683"/>
            <a:ext cx="4175150" cy="1700364"/>
          </a:xfrm>
          <a:prstGeom prst="rect">
            <a:avLst/>
          </a:prstGeom>
          <a:ln w="12700">
            <a:miter lim="400000"/>
          </a:ln>
        </p:spPr>
      </p:pic>
      <p:sp>
        <p:nvSpPr>
          <p:cNvPr id="18" name="2.3.2.3 操作系统的时钟机制"/>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2.3.2.3 操作系统的时钟机制</a:t>
            </a:r>
          </a:p>
        </p:txBody>
      </p:sp>
    </p:spTree>
    <p:extLst>
      <p:ext uri="{BB962C8B-B14F-4D97-AF65-F5344CB8AC3E}">
        <p14:creationId xmlns:p14="http://schemas.microsoft.com/office/powerpoint/2010/main" val="64747006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69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69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95" name="第三节 操作系统内核"/>
          <p:cNvSpPr/>
          <p:nvPr/>
        </p:nvSpPr>
        <p:spPr>
          <a:xfrm>
            <a:off x="10264378" y="105864"/>
            <a:ext cx="3855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696" name="时钟驱动程序"/>
          <p:cNvSpPr/>
          <p:nvPr/>
        </p:nvSpPr>
        <p:spPr>
          <a:xfrm>
            <a:off x="9261971" y="1768056"/>
            <a:ext cx="5860058" cy="128416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时钟驱动程序</a:t>
            </a:r>
          </a:p>
        </p:txBody>
      </p:sp>
      <p:sp>
        <p:nvSpPr>
          <p:cNvPr id="2697" name="1）维护日期和时间"/>
          <p:cNvSpPr/>
          <p:nvPr/>
        </p:nvSpPr>
        <p:spPr>
          <a:xfrm>
            <a:off x="2557277" y="4041312"/>
            <a:ext cx="554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1）维护日期和时间</a:t>
            </a:r>
          </a:p>
        </p:txBody>
      </p:sp>
      <p:sp>
        <p:nvSpPr>
          <p:cNvPr id="2698" name="2）递减当前进程在一个时间片内的剩余执行时间，防止运行超时"/>
          <p:cNvSpPr/>
          <p:nvPr/>
        </p:nvSpPr>
        <p:spPr>
          <a:xfrm>
            <a:off x="2557278" y="5855859"/>
            <a:ext cx="1824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2）递减当前进程在一个时间片内的剩余执行时间，防止运行超时</a:t>
            </a:r>
          </a:p>
        </p:txBody>
      </p:sp>
      <p:sp>
        <p:nvSpPr>
          <p:cNvPr id="2699" name="3）对CPU的使用情况记账"/>
          <p:cNvSpPr/>
          <p:nvPr/>
        </p:nvSpPr>
        <p:spPr>
          <a:xfrm>
            <a:off x="2557278" y="7670407"/>
            <a:ext cx="748728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3）对CPU的使用情况记账</a:t>
            </a:r>
          </a:p>
        </p:txBody>
      </p:sp>
      <p:sp>
        <p:nvSpPr>
          <p:cNvPr id="2700" name="4）递减报警计数器"/>
          <p:cNvSpPr/>
          <p:nvPr/>
        </p:nvSpPr>
        <p:spPr>
          <a:xfrm>
            <a:off x="2557277" y="9484954"/>
            <a:ext cx="554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4）递减报警计数器</a:t>
            </a:r>
          </a:p>
        </p:txBody>
      </p:sp>
      <p:sp>
        <p:nvSpPr>
          <p:cNvPr id="2701" name="操作系统的时钟机制"/>
          <p:cNvSpPr/>
          <p:nvPr/>
        </p:nvSpPr>
        <p:spPr>
          <a:xfrm>
            <a:off x="720940" y="1010742"/>
            <a:ext cx="621332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操作系统的时钟机制</a:t>
            </a:r>
          </a:p>
        </p:txBody>
      </p:sp>
      <p:sp>
        <p:nvSpPr>
          <p:cNvPr id="2702" name="2.3.2.3 操作系统的时钟机制"/>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2.3.2.3 操作系统的时钟机制</a:t>
            </a:r>
          </a:p>
        </p:txBody>
      </p:sp>
      <p:pic>
        <p:nvPicPr>
          <p:cNvPr id="2703" name="屏幕快照 2019-03-03 下午8.28.09.png" descr="屏幕快照 2019-03-03 下午8.28.09.png"/>
          <p:cNvPicPr>
            <a:picLocks noChangeAspect="1"/>
          </p:cNvPicPr>
          <p:nvPr/>
        </p:nvPicPr>
        <p:blipFill>
          <a:blip r:embed="rId5">
            <a:extLst/>
          </a:blip>
          <a:stretch>
            <a:fillRect/>
          </a:stretch>
        </p:blipFill>
        <p:spPr>
          <a:xfrm>
            <a:off x="19617807" y="882683"/>
            <a:ext cx="4175150" cy="1700364"/>
          </a:xfrm>
          <a:prstGeom prst="rect">
            <a:avLst/>
          </a:prstGeom>
          <a:ln w="12700">
            <a:miter lim="400000"/>
          </a:ln>
        </p:spPr>
      </p:pic>
    </p:spTree>
    <p:extLst>
      <p:ext uri="{BB962C8B-B14F-4D97-AF65-F5344CB8AC3E}">
        <p14:creationId xmlns:p14="http://schemas.microsoft.com/office/powerpoint/2010/main" val="124838192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0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09"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710" name="操作系统内核需要完成的两种定时测量是保存当前的日期和时间和（  ）。…"/>
          <p:cNvSpPr/>
          <p:nvPr/>
        </p:nvSpPr>
        <p:spPr>
          <a:xfrm>
            <a:off x="2127647" y="4292600"/>
            <a:ext cx="20128707"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操作系统内核需要完成的两种定时测量是保存当前的日期和时间和（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维持定时器</a:t>
            </a:r>
          </a:p>
          <a:p>
            <a:pPr algn="l">
              <a:defRPr sz="4800">
                <a:latin typeface="Lantinghei SC Extralight"/>
                <a:ea typeface="Lantinghei SC Extralight"/>
                <a:cs typeface="Lantinghei SC Extralight"/>
                <a:sym typeface="Lantinghei SC Extralight"/>
              </a:defRPr>
            </a:pPr>
            <a:r>
              <a:t>B. 维持计数器</a:t>
            </a:r>
          </a:p>
          <a:p>
            <a:pPr algn="l">
              <a:defRPr sz="4800">
                <a:latin typeface="Lantinghei SC Extralight"/>
                <a:ea typeface="Lantinghei SC Extralight"/>
                <a:cs typeface="Lantinghei SC Extralight"/>
                <a:sym typeface="Lantinghei SC Extralight"/>
              </a:defRPr>
            </a:pPr>
            <a:r>
              <a:t>C. 管理时钟驱动程序</a:t>
            </a:r>
          </a:p>
          <a:p>
            <a:pPr algn="l">
              <a:defRPr sz="4800">
                <a:latin typeface="Lantinghei SC Extralight"/>
                <a:ea typeface="Lantinghei SC Extralight"/>
                <a:cs typeface="Lantinghei SC Extralight"/>
                <a:sym typeface="Lantinghei SC Extralight"/>
              </a:defRPr>
            </a:pPr>
            <a:r>
              <a:t>D. 管理时钟硬件</a:t>
            </a:r>
          </a:p>
        </p:txBody>
      </p:sp>
      <p:sp>
        <p:nvSpPr>
          <p:cNvPr id="7" name="2.3.2.3 操作系统的时钟机制"/>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2.3.2.3 操作系统的时钟机制</a:t>
            </a:r>
          </a:p>
        </p:txBody>
      </p:sp>
    </p:spTree>
    <p:extLst>
      <p:ext uri="{BB962C8B-B14F-4D97-AF65-F5344CB8AC3E}">
        <p14:creationId xmlns:p14="http://schemas.microsoft.com/office/powerpoint/2010/main" val="93519396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4"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1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16"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717" name="操作系统内核需要完成的两种定时测量是保存当前的日期和时间和（A）。…"/>
          <p:cNvSpPr/>
          <p:nvPr/>
        </p:nvSpPr>
        <p:spPr>
          <a:xfrm>
            <a:off x="2127647" y="4292600"/>
            <a:ext cx="20269201"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操作系统内核需要完成的两种定时测量是保存当前的日期和时间和（</a:t>
            </a:r>
            <a:r>
              <a:rPr>
                <a:solidFill>
                  <a:schemeClr val="accent5"/>
                </a:solidFill>
                <a:latin typeface="Lantinghei SC Demibold"/>
                <a:ea typeface="Lantinghei SC Demibold"/>
                <a:cs typeface="Lantinghei SC Demibold"/>
                <a:sym typeface="Lantinghei SC Demibold"/>
              </a:rPr>
              <a:t>A</a:t>
            </a:r>
            <a:r>
              <a:t>）。</a:t>
            </a:r>
          </a:p>
          <a:p>
            <a:pPr algn="l">
              <a:defRPr sz="4800">
                <a:latin typeface="Lantinghei SC Extralight"/>
                <a:ea typeface="Lantinghei SC Extralight"/>
                <a:cs typeface="Lantinghei SC Extralight"/>
                <a:sym typeface="Lantinghei SC Extralight"/>
              </a:defRPr>
            </a:pPr>
            <a:endParaRPr/>
          </a:p>
          <a:p>
            <a:pPr algn="l">
              <a:defRPr sz="4800">
                <a:solidFill>
                  <a:schemeClr val="accent5"/>
                </a:solidFill>
                <a:latin typeface="Lantinghei SC Extralight"/>
                <a:ea typeface="Lantinghei SC Extralight"/>
                <a:cs typeface="Lantinghei SC Extralight"/>
                <a:sym typeface="Lantinghei SC Extralight"/>
              </a:defRPr>
            </a:pPr>
            <a:r>
              <a:t>A. 维持定时器</a:t>
            </a:r>
          </a:p>
          <a:p>
            <a:pPr algn="l">
              <a:defRPr sz="4800">
                <a:latin typeface="Lantinghei SC Extralight"/>
                <a:ea typeface="Lantinghei SC Extralight"/>
                <a:cs typeface="Lantinghei SC Extralight"/>
                <a:sym typeface="Lantinghei SC Extralight"/>
              </a:defRPr>
            </a:pPr>
            <a:r>
              <a:t>B. 维持计数器</a:t>
            </a:r>
          </a:p>
          <a:p>
            <a:pPr algn="l">
              <a:defRPr sz="4800">
                <a:latin typeface="Lantinghei SC Extralight"/>
                <a:ea typeface="Lantinghei SC Extralight"/>
                <a:cs typeface="Lantinghei SC Extralight"/>
                <a:sym typeface="Lantinghei SC Extralight"/>
              </a:defRPr>
            </a:pPr>
            <a:r>
              <a:t>C. 管理时钟驱动程序</a:t>
            </a:r>
          </a:p>
          <a:p>
            <a:pPr algn="l">
              <a:defRPr sz="4800">
                <a:latin typeface="Lantinghei SC Extralight"/>
                <a:ea typeface="Lantinghei SC Extralight"/>
                <a:cs typeface="Lantinghei SC Extralight"/>
                <a:sym typeface="Lantinghei SC Extralight"/>
              </a:defRPr>
            </a:pPr>
            <a:r>
              <a:t>D. 管理时钟硬件</a:t>
            </a:r>
          </a:p>
        </p:txBody>
      </p:sp>
      <p:sp>
        <p:nvSpPr>
          <p:cNvPr id="7" name="2.3.2.3 操作系统的时钟机制"/>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2.3.2.3 操作系统的时钟机制</a:t>
            </a:r>
          </a:p>
        </p:txBody>
      </p:sp>
    </p:spTree>
    <p:extLst>
      <p:ext uri="{BB962C8B-B14F-4D97-AF65-F5344CB8AC3E}">
        <p14:creationId xmlns:p14="http://schemas.microsoft.com/office/powerpoint/2010/main" val="109392782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1"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2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723" name="第三节 操作系统内核"/>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操作系统内核</a:t>
            </a:r>
          </a:p>
        </p:txBody>
      </p:sp>
      <p:sp>
        <p:nvSpPr>
          <p:cNvPr id="2724" name="不属于时钟驱动程序的功能的是（  ）。…"/>
          <p:cNvSpPr/>
          <p:nvPr/>
        </p:nvSpPr>
        <p:spPr>
          <a:xfrm>
            <a:off x="6699646" y="4187355"/>
            <a:ext cx="10984708"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不属于时钟驱动程序的功能的是（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响应时钟中断</a:t>
            </a:r>
          </a:p>
          <a:p>
            <a:pPr algn="l">
              <a:defRPr sz="4800">
                <a:latin typeface="Lantinghei SC Extralight"/>
                <a:ea typeface="Lantinghei SC Extralight"/>
                <a:cs typeface="Lantinghei SC Extralight"/>
                <a:sym typeface="Lantinghei SC Extralight"/>
              </a:defRPr>
            </a:pPr>
            <a:r>
              <a:t>B. 递减报警计数器</a:t>
            </a:r>
          </a:p>
          <a:p>
            <a:pPr algn="l">
              <a:defRPr sz="4800">
                <a:latin typeface="Lantinghei SC Extralight"/>
                <a:ea typeface="Lantinghei SC Extralight"/>
                <a:cs typeface="Lantinghei SC Extralight"/>
                <a:sym typeface="Lantinghei SC Extralight"/>
              </a:defRPr>
            </a:pPr>
            <a:r>
              <a:t>C. 对CPU的使用情况记账</a:t>
            </a:r>
          </a:p>
          <a:p>
            <a:pPr algn="l">
              <a:defRPr sz="4800">
                <a:latin typeface="Lantinghei SC Extralight"/>
                <a:ea typeface="Lantinghei SC Extralight"/>
                <a:cs typeface="Lantinghei SC Extralight"/>
                <a:sym typeface="Lantinghei SC Extralight"/>
              </a:defRPr>
            </a:pPr>
            <a:r>
              <a:t>D. 维护日期和时间</a:t>
            </a:r>
          </a:p>
        </p:txBody>
      </p:sp>
      <p:sp>
        <p:nvSpPr>
          <p:cNvPr id="6" name="2.3.2.3 操作系统的时钟机制"/>
          <p:cNvSpPr/>
          <p:nvPr/>
        </p:nvSpPr>
        <p:spPr>
          <a:xfrm>
            <a:off x="139222" y="88486"/>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2.3.2.3 操作系统的时钟机制</a:t>
            </a:r>
          </a:p>
        </p:txBody>
      </p:sp>
    </p:spTree>
    <p:extLst>
      <p:ext uri="{BB962C8B-B14F-4D97-AF65-F5344CB8AC3E}">
        <p14:creationId xmlns:p14="http://schemas.microsoft.com/office/powerpoint/2010/main" val="206719671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TotalTime>
  <Words>3552</Words>
  <Application>Microsoft Macintosh PowerPoint</Application>
  <PresentationFormat>自定义</PresentationFormat>
  <Paragraphs>1680</Paragraphs>
  <Slides>161</Slides>
  <Notes>34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161</vt:i4>
      </vt:variant>
    </vt:vector>
  </HeadingPairs>
  <TitlesOfParts>
    <vt:vector size="175" baseType="lpstr">
      <vt:lpstr>Apple Color Emoji</vt:lpstr>
      <vt:lpstr>Hannotate SC Bold</vt:lpstr>
      <vt:lpstr>Hannotate SC Regular</vt:lpstr>
      <vt:lpstr>Helvetica</vt:lpstr>
      <vt:lpstr>Helvetica Light</vt:lpstr>
      <vt:lpstr>Helvetica Neue</vt:lpstr>
      <vt:lpstr>Lantinghei SC Demibold</vt:lpstr>
      <vt:lpstr>Lantinghei SC Extralight</vt:lpstr>
      <vt:lpstr>Lantinghei SC Heavy</vt:lpstr>
      <vt:lpstr>SF Pro Display Regular</vt:lpstr>
      <vt:lpstr>SimSun</vt:lpstr>
      <vt:lpstr>华文细黑</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9</cp:revision>
  <dcterms:modified xsi:type="dcterms:W3CDTF">2019-11-13T05:22:30Z</dcterms:modified>
</cp:coreProperties>
</file>